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41" r:id="rId3"/>
    <p:sldId id="257" r:id="rId4"/>
    <p:sldId id="320" r:id="rId5"/>
    <p:sldId id="302" r:id="rId6"/>
    <p:sldId id="285" r:id="rId7"/>
    <p:sldId id="260" r:id="rId8"/>
    <p:sldId id="261" r:id="rId9"/>
    <p:sldId id="303" r:id="rId10"/>
    <p:sldId id="259" r:id="rId11"/>
    <p:sldId id="324" r:id="rId12"/>
    <p:sldId id="337" r:id="rId13"/>
    <p:sldId id="297" r:id="rId14"/>
    <p:sldId id="304" r:id="rId15"/>
    <p:sldId id="322" r:id="rId16"/>
    <p:sldId id="263" r:id="rId17"/>
    <p:sldId id="326" r:id="rId18"/>
    <p:sldId id="342" r:id="rId19"/>
    <p:sldId id="311" r:id="rId20"/>
    <p:sldId id="309" r:id="rId21"/>
    <p:sldId id="312" r:id="rId22"/>
    <p:sldId id="306" r:id="rId23"/>
    <p:sldId id="338" r:id="rId24"/>
    <p:sldId id="336" r:id="rId25"/>
    <p:sldId id="331" r:id="rId26"/>
    <p:sldId id="339" r:id="rId27"/>
    <p:sldId id="287" r:id="rId28"/>
    <p:sldId id="294" r:id="rId29"/>
    <p:sldId id="335" r:id="rId30"/>
    <p:sldId id="307" r:id="rId31"/>
    <p:sldId id="313" r:id="rId32"/>
    <p:sldId id="308" r:id="rId33"/>
    <p:sldId id="323" r:id="rId34"/>
    <p:sldId id="278" r:id="rId35"/>
    <p:sldId id="293" r:id="rId36"/>
    <p:sldId id="319" r:id="rId37"/>
    <p:sldId id="318"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4002"/>
    <a:srgbClr val="854901"/>
    <a:srgbClr val="794801"/>
    <a:srgbClr val="774503"/>
    <a:srgbClr val="603000"/>
    <a:srgbClr val="7A3D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38" autoAdjust="0"/>
    <p:restoredTop sz="75280" autoAdjust="0"/>
  </p:normalViewPr>
  <p:slideViewPr>
    <p:cSldViewPr>
      <p:cViewPr varScale="1">
        <p:scale>
          <a:sx n="82" d="100"/>
          <a:sy n="82" d="100"/>
        </p:scale>
        <p:origin x="258" y="96"/>
      </p:cViewPr>
      <p:guideLst>
        <p:guide orient="horz" pos="2160"/>
        <p:guide pos="2880"/>
      </p:guideLst>
    </p:cSldViewPr>
  </p:slideViewPr>
  <p:notesTextViewPr>
    <p:cViewPr>
      <p:scale>
        <a:sx n="66" d="100"/>
        <a:sy n="66" d="100"/>
      </p:scale>
      <p:origin x="0" y="0"/>
    </p:cViewPr>
  </p:notesTextViewPr>
  <p:notesViewPr>
    <p:cSldViewPr>
      <p:cViewPr>
        <p:scale>
          <a:sx n="100" d="100"/>
          <a:sy n="100" d="100"/>
        </p:scale>
        <p:origin x="-1584"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143CE10-8E3B-42B9-BDB3-5B137251BAA1}" type="datetimeFigureOut">
              <a:rPr lang="en-US" smtClean="0"/>
              <a:t>12/21/2016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60A628D-4FD7-49B9-BBF9-9546C7BF5400}" type="slidenum">
              <a:rPr lang="en-US" smtClean="0"/>
              <a:t>‹#›</a:t>
            </a:fld>
            <a:endParaRPr lang="en-US" dirty="0"/>
          </a:p>
        </p:txBody>
      </p:sp>
    </p:spTree>
    <p:extLst>
      <p:ext uri="{BB962C8B-B14F-4D97-AF65-F5344CB8AC3E}">
        <p14:creationId xmlns:p14="http://schemas.microsoft.com/office/powerpoint/2010/main" val="137409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penclipart.org/detail/27076/university-ha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openclipart.org/detail/94021/graduation-icon"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penclipart.org/detail/11500/rpg-map-symbols-crossroads-sig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lker.com/clipart-six-6-rainbow-circular-arrow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lker.com/clipart-six-6-rainbow-circular-arrow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openclipart.org/detail/75799/registry-book"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openclipart.org/detail/193501/rubber-stamp" TargetMode="External"/><Relationship Id="rId5" Type="http://schemas.openxmlformats.org/officeDocument/2006/relationships/hyperlink" Target="https://openclipart.org/detail/62989/scales-of-justice" TargetMode="External"/><Relationship Id="rId4" Type="http://schemas.openxmlformats.org/officeDocument/2006/relationships/hyperlink" Target="https://openclipart.org/detail/398/old-book"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etc.usf.edu/clipart/49400/49412/49412_stones-paleo.htm" TargetMode="External"/><Relationship Id="rId3" Type="http://schemas.openxmlformats.org/officeDocument/2006/relationships/hyperlink" Target="http://www.clker.com/clipart-3941.html" TargetMode="External"/><Relationship Id="rId7" Type="http://schemas.openxmlformats.org/officeDocument/2006/relationships/hyperlink" Target="http://www.firstpeople.us/"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penclipart.org/detail/896/horse-skeleton" TargetMode="External"/><Relationship Id="rId11" Type="http://schemas.openxmlformats.org/officeDocument/2006/relationships/hyperlink" Target="https://commons.wikimedia.org/wiki/File:Smilodon_head.jpg" TargetMode="External"/><Relationship Id="rId5" Type="http://schemas.openxmlformats.org/officeDocument/2006/relationships/hyperlink" Target="https://openclipart.org/detail/202285/bow-and-arrow" TargetMode="External"/><Relationship Id="rId10" Type="http://schemas.openxmlformats.org/officeDocument/2006/relationships/hyperlink" Target="https://commons.wikimedia.org/wiki/File:PSM_V21_D509_Skeleton_of_a_mammoth.jpg" TargetMode="External"/><Relationship Id="rId4" Type="http://schemas.openxmlformats.org/officeDocument/2006/relationships/hyperlink" Target="https://openclipart.org/detail/19899/old-television-20" TargetMode="External"/><Relationship Id="rId9" Type="http://schemas.openxmlformats.org/officeDocument/2006/relationships/hyperlink" Target="http://etc.usf.edu/clipart/17500/17529/arrowheads_17529.htm"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etc.usf.edu/clipart/49400/49412/49412_stones-paleo.htm" TargetMode="External"/><Relationship Id="rId3" Type="http://schemas.openxmlformats.org/officeDocument/2006/relationships/hyperlink" Target="http://www.clker.com/clipart-3941.html" TargetMode="External"/><Relationship Id="rId7" Type="http://schemas.openxmlformats.org/officeDocument/2006/relationships/hyperlink" Target="http://www.firstpeople.u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openclipart.org/detail/896/horse-skeleton" TargetMode="External"/><Relationship Id="rId11" Type="http://schemas.openxmlformats.org/officeDocument/2006/relationships/hyperlink" Target="https://commons.wikimedia.org/wiki/File:Smilodon_head.jpg" TargetMode="External"/><Relationship Id="rId5" Type="http://schemas.openxmlformats.org/officeDocument/2006/relationships/hyperlink" Target="https://openclipart.org/detail/202285/bow-and-arrow" TargetMode="External"/><Relationship Id="rId10" Type="http://schemas.openxmlformats.org/officeDocument/2006/relationships/hyperlink" Target="https://commons.wikimedia.org/wiki/File:PSM_V21_D509_Skeleton_of_a_mammoth.jpg" TargetMode="External"/><Relationship Id="rId4" Type="http://schemas.openxmlformats.org/officeDocument/2006/relationships/hyperlink" Target="https://openclipart.org/detail/19899/old-television-20" TargetMode="External"/><Relationship Id="rId9" Type="http://schemas.openxmlformats.org/officeDocument/2006/relationships/hyperlink" Target="http://etc.usf.edu/clipart/17500/17529/arrowheads_17529.htm"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openclipart.org/detail/652/atom-mode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openclipart.org/detail/192910/superposition"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z-animals.com/"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www.nps.gov/chis/learn/historyculture/pygmymammoth.htm" TargetMode="External"/><Relationship Id="rId4" Type="http://schemas.openxmlformats.org/officeDocument/2006/relationships/hyperlink" Target="https://openclipart.org/detail/652/atom-model"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clker.com/clipart-six-6-rainbow-circular-arrows.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openclipart.org/detail/190303/woma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clker.com/clipart-six-6-rainbow-circular-arrows.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openclipart.org/detail/94687/fingerprint-search-with-slight-magnificatio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pc="0" dirty="0" smtClean="0">
                <a:latin typeface="Times New Roman" panose="02020603050405020304" pitchFamily="18" charset="0"/>
                <a:cs typeface="Times New Roman" panose="02020603050405020304" pitchFamily="18" charset="0"/>
              </a:rPr>
              <a:t>Title: Introduction</a:t>
            </a:r>
            <a:r>
              <a:rPr lang="en-US" spc="0" baseline="0" dirty="0" smtClean="0">
                <a:latin typeface="Times New Roman" panose="02020603050405020304" pitchFamily="18" charset="0"/>
                <a:cs typeface="Times New Roman" panose="02020603050405020304" pitchFamily="18" charset="0"/>
              </a:rPr>
              <a:t> to Archaeology</a:t>
            </a:r>
          </a:p>
          <a:p>
            <a:pPr defTabSz="931774">
              <a:defRPr/>
            </a:pPr>
            <a:endParaRPr lang="en-US" spc="0" baseline="0" dirty="0" smtClean="0">
              <a:latin typeface="Times New Roman" panose="02020603050405020304" pitchFamily="18" charset="0"/>
              <a:cs typeface="Times New Roman" panose="02020603050405020304" pitchFamily="18" charset="0"/>
            </a:endParaRPr>
          </a:p>
          <a:p>
            <a:pPr defTabSz="931774">
              <a:defRPr/>
            </a:pPr>
            <a:endParaRPr lang="en-US" spc="0" baseline="0" dirty="0" smtClean="0">
              <a:latin typeface="Times New Roman" panose="02020603050405020304" pitchFamily="18" charset="0"/>
              <a:cs typeface="Times New Roman" panose="02020603050405020304" pitchFamily="18" charset="0"/>
            </a:endParaRPr>
          </a:p>
          <a:p>
            <a:pPr defTabSz="931774">
              <a:defRPr/>
            </a:pPr>
            <a:endParaRPr lang="en-US" spc="0" baseline="0" dirty="0" smtClean="0">
              <a:latin typeface="Times New Roman" panose="02020603050405020304" pitchFamily="18" charset="0"/>
              <a:cs typeface="Times New Roman" panose="02020603050405020304" pitchFamily="18" charset="0"/>
            </a:endParaRPr>
          </a:p>
          <a:p>
            <a:pPr defTabSz="931774">
              <a:defRPr/>
            </a:pPr>
            <a:endParaRPr lang="en-US" spc="0" baseline="0" dirty="0" smtClean="0">
              <a:latin typeface="Times New Roman" panose="02020603050405020304" pitchFamily="18" charset="0"/>
              <a:cs typeface="Times New Roman" panose="02020603050405020304" pitchFamily="18" charset="0"/>
            </a:endParaRPr>
          </a:p>
          <a:p>
            <a:pPr defTabSz="931774">
              <a:defRPr/>
            </a:pPr>
            <a:r>
              <a:rPr lang="en-US" sz="1050" spc="0" baseline="0" dirty="0" smtClean="0">
                <a:latin typeface="Times New Roman" panose="02020603050405020304" pitchFamily="18" charset="0"/>
                <a:cs typeface="Times New Roman" panose="02020603050405020304" pitchFamily="18" charset="0"/>
              </a:rPr>
              <a:t>Image Credit: </a:t>
            </a:r>
          </a:p>
          <a:p>
            <a:pPr defTabSz="931774">
              <a:defRPr/>
            </a:pPr>
            <a:r>
              <a:rPr lang="en-US" sz="1050" spc="0" baseline="0" dirty="0" smtClean="0">
                <a:latin typeface="Times New Roman" panose="02020603050405020304" pitchFamily="18" charset="0"/>
                <a:cs typeface="Times New Roman" panose="02020603050405020304" pitchFamily="18" charset="0"/>
              </a:rPr>
              <a:t>Louisiana Division of Archaeology</a:t>
            </a:r>
            <a:endParaRPr lang="en-US" sz="1050" spc="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a:t>
            </a:fld>
            <a:endParaRPr lang="en-US" dirty="0"/>
          </a:p>
        </p:txBody>
      </p:sp>
    </p:spTree>
    <p:extLst>
      <p:ext uri="{BB962C8B-B14F-4D97-AF65-F5344CB8AC3E}">
        <p14:creationId xmlns:p14="http://schemas.microsoft.com/office/powerpoint/2010/main" val="3731737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Career in Archaeology</a:t>
            </a:r>
            <a:endParaRPr lang="en-US" sz="1100" dirty="0">
              <a:latin typeface="Times New Roman" panose="02020603050405020304" pitchFamily="18" charset="0"/>
              <a:cs typeface="Times New Roman" panose="02020603050405020304" pitchFamily="18" charset="0"/>
            </a:endParaRPr>
          </a:p>
          <a:p>
            <a:endParaRPr lang="en-US" sz="1100" i="1"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An archaeologist is a scientist who works in this field. The</a:t>
            </a:r>
            <a:r>
              <a:rPr lang="en-US" sz="1100" baseline="0" dirty="0" smtClean="0">
                <a:latin typeface="Times New Roman" panose="02020603050405020304" pitchFamily="18" charset="0"/>
                <a:cs typeface="Times New Roman" panose="02020603050405020304" pitchFamily="18" charset="0"/>
              </a:rPr>
              <a:t> archaeologist studies</a:t>
            </a:r>
            <a:r>
              <a:rPr lang="en-US" sz="1100" dirty="0" smtClean="0">
                <a:latin typeface="Times New Roman" panose="02020603050405020304" pitchFamily="18" charset="0"/>
                <a:cs typeface="Times New Roman" panose="02020603050405020304" pitchFamily="18" charset="0"/>
              </a:rPr>
              <a:t> people who lived long ago, the things they made, and the changes they made to the land. An archaeologist is like a detective working at a crime scene. Both collect evidence in order to understand</a:t>
            </a:r>
            <a:r>
              <a:rPr lang="en-US" sz="1100" baseline="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the events that occurred in the past.</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In this picture an archaeologist is labeling artifacts from </a:t>
            </a:r>
            <a:r>
              <a:rPr lang="en-US" sz="1100" i="1" dirty="0" smtClean="0">
                <a:latin typeface="Times New Roman" panose="02020603050405020304" pitchFamily="18" charset="0"/>
                <a:cs typeface="Times New Roman" panose="02020603050405020304" pitchFamily="18" charset="0"/>
              </a:rPr>
              <a:t>El Nuevo Constante</a:t>
            </a:r>
            <a:r>
              <a:rPr lang="en-US" sz="1100" dirty="0" smtClean="0">
                <a:latin typeface="Times New Roman" panose="02020603050405020304" pitchFamily="18" charset="0"/>
                <a:cs typeface="Times New Roman" panose="02020603050405020304" pitchFamily="18" charset="0"/>
              </a:rPr>
              <a:t>, a Spanish shipwreck in the Gulf of Mexico.</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Image credit: </a:t>
            </a:r>
          </a:p>
          <a:p>
            <a:r>
              <a:rPr lang="en-US" sz="1050" dirty="0" smtClean="0">
                <a:latin typeface="Times New Roman" panose="02020603050405020304" pitchFamily="18" charset="0"/>
                <a:cs typeface="Times New Roman" panose="02020603050405020304" pitchFamily="18" charset="0"/>
              </a:rPr>
              <a:t>Louisiana Office of Tourism and Coastal Environments</a:t>
            </a:r>
            <a:r>
              <a:rPr lang="en-US" sz="1050" smtClean="0">
                <a:latin typeface="Times New Roman" panose="02020603050405020304" pitchFamily="18" charset="0"/>
                <a:cs typeface="Times New Roman" panose="02020603050405020304" pitchFamily="18" charset="0"/>
              </a:rPr>
              <a:t>, Inc.</a:t>
            </a:r>
            <a:endParaRPr lang="en-US" sz="105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10</a:t>
            </a:fld>
            <a:endParaRPr lang="en-US" dirty="0"/>
          </a:p>
        </p:txBody>
      </p:sp>
    </p:spTree>
    <p:extLst>
      <p:ext uri="{BB962C8B-B14F-4D97-AF65-F5344CB8AC3E}">
        <p14:creationId xmlns:p14="http://schemas.microsoft.com/office/powerpoint/2010/main" val="2079598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Career in Archaeology</a:t>
            </a:r>
          </a:p>
          <a:p>
            <a:endParaRPr lang="en-US" sz="1100" i="1"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An archaeologist goes to college. Many students interested in archaeology choose to major in anthropology, which is the study of humans.</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Image</a:t>
            </a:r>
            <a:r>
              <a:rPr lang="en-US" sz="1050" baseline="0" dirty="0" smtClean="0">
                <a:latin typeface="Times New Roman" panose="02020603050405020304" pitchFamily="18" charset="0"/>
                <a:cs typeface="Times New Roman" panose="02020603050405020304" pitchFamily="18" charset="0"/>
              </a:rPr>
              <a:t> credits:</a:t>
            </a:r>
            <a:endParaRPr lang="en-US" sz="105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hlinkClick r:id="rId3"/>
              </a:rPr>
              <a:t>https://openclipart.org/detail/27076/university-hat</a:t>
            </a:r>
            <a:r>
              <a:rPr lang="en-US" sz="1050" dirty="0" smtClean="0">
                <a:latin typeface="Times New Roman" panose="02020603050405020304" pitchFamily="18" charset="0"/>
                <a:cs typeface="Times New Roman" panose="02020603050405020304" pitchFamily="18" charset="0"/>
              </a:rPr>
              <a:t> (left)</a:t>
            </a:r>
          </a:p>
          <a:p>
            <a:r>
              <a:rPr lang="en-US" sz="1050" dirty="0" smtClean="0">
                <a:latin typeface="Times New Roman" panose="02020603050405020304" pitchFamily="18" charset="0"/>
                <a:cs typeface="Times New Roman" panose="02020603050405020304" pitchFamily="18" charset="0"/>
                <a:hlinkClick r:id="rId4"/>
              </a:rPr>
              <a:t>https://openclipart.org/detail/94021/graduation-icon</a:t>
            </a:r>
            <a:r>
              <a:rPr lang="en-US" sz="1050" dirty="0" smtClean="0">
                <a:latin typeface="Times New Roman" panose="02020603050405020304" pitchFamily="18" charset="0"/>
                <a:cs typeface="Times New Roman" panose="02020603050405020304" pitchFamily="18" charset="0"/>
              </a:rPr>
              <a:t> (right)</a:t>
            </a:r>
          </a:p>
          <a:p>
            <a:endParaRPr lang="en-US" sz="105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11</a:t>
            </a:fld>
            <a:endParaRPr lang="en-US" dirty="0"/>
          </a:p>
        </p:txBody>
      </p:sp>
    </p:spTree>
    <p:extLst>
      <p:ext uri="{BB962C8B-B14F-4D97-AF65-F5344CB8AC3E}">
        <p14:creationId xmlns:p14="http://schemas.microsoft.com/office/powerpoint/2010/main" val="207959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Where do archaeologists work?</a:t>
            </a:r>
          </a:p>
          <a:p>
            <a:endParaRPr lang="en-US" sz="1100" i="1" dirty="0">
              <a:latin typeface="Times New Roman" panose="02020603050405020304" pitchFamily="18" charset="0"/>
              <a:cs typeface="Times New Roman" panose="02020603050405020304" pitchFamily="18" charset="0"/>
            </a:endParaRPr>
          </a:p>
          <a:p>
            <a:pPr defTabSz="931774">
              <a:defRPr/>
            </a:pPr>
            <a:r>
              <a:rPr lang="en-US" sz="1100" baseline="0" dirty="0" smtClean="0">
                <a:latin typeface="Times New Roman" panose="02020603050405020304" pitchFamily="18" charset="0"/>
                <a:cs typeface="Times New Roman" panose="02020603050405020304" pitchFamily="18" charset="0"/>
              </a:rPr>
              <a:t>An archaeologist can</a:t>
            </a:r>
            <a:r>
              <a:rPr lang="en-US" sz="1100" dirty="0" smtClean="0">
                <a:latin typeface="Times New Roman" panose="02020603050405020304" pitchFamily="18" charset="0"/>
                <a:cs typeface="Times New Roman" panose="02020603050405020304" pitchFamily="18" charset="0"/>
              </a:rPr>
              <a:t> work in government or for a private company. An archaeologist can also work at a museum or a university. An</a:t>
            </a:r>
            <a:r>
              <a:rPr lang="en-US" sz="1100" baseline="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archaeologist </a:t>
            </a:r>
            <a:r>
              <a:rPr lang="en-US" sz="1100" baseline="0" dirty="0" smtClean="0">
                <a:latin typeface="Times New Roman" panose="02020603050405020304" pitchFamily="18" charset="0"/>
                <a:cs typeface="Times New Roman" panose="02020603050405020304" pitchFamily="18" charset="0"/>
              </a:rPr>
              <a:t>often has a higher degree, like a master’s or PhD. </a:t>
            </a:r>
            <a:r>
              <a:rPr lang="en-US" sz="1100" dirty="0" smtClean="0">
                <a:latin typeface="Times New Roman" panose="02020603050405020304" pitchFamily="18" charset="0"/>
                <a:cs typeface="Times New Roman" panose="02020603050405020304" pitchFamily="18" charset="0"/>
              </a:rPr>
              <a:t>A PhD usually is required to teach at a university.</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050" dirty="0" smtClean="0">
                <a:latin typeface="Times New Roman" panose="02020603050405020304" pitchFamily="18" charset="0"/>
                <a:cs typeface="Times New Roman" panose="02020603050405020304" pitchFamily="18" charset="0"/>
              </a:rPr>
              <a:t>Image credit:</a:t>
            </a:r>
          </a:p>
          <a:p>
            <a:pPr marL="0" marR="0">
              <a:lnSpc>
                <a:spcPct val="107000"/>
              </a:lnSpc>
              <a:spcBef>
                <a:spcPts val="0"/>
              </a:spcBef>
              <a:spcAft>
                <a:spcPts val="800"/>
              </a:spcAft>
            </a:pPr>
            <a:r>
              <a:rPr lang="en-US" sz="1050" u="sng"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https://openclipart.org/detail/11500/rpg-map-symbols-crossroads-sign</a:t>
            </a:r>
            <a:endParaRPr lang="en-US" sz="1400" smtClean="0">
              <a:effectLst/>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endParaRPr lang="en-US" sz="105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12</a:t>
            </a:fld>
            <a:endParaRPr lang="en-US" dirty="0"/>
          </a:p>
        </p:txBody>
      </p:sp>
    </p:spTree>
    <p:extLst>
      <p:ext uri="{BB962C8B-B14F-4D97-AF65-F5344CB8AC3E}">
        <p14:creationId xmlns:p14="http://schemas.microsoft.com/office/powerpoint/2010/main" val="2079598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Where do archaeologists work?</a:t>
            </a:r>
          </a:p>
          <a:p>
            <a:endParaRPr lang="en-US" sz="1100"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An archaeologist can work on land.</a:t>
            </a:r>
            <a:r>
              <a:rPr lang="en-US" sz="1100" baseline="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This is a photograph of archaeologists digging at a site. This is the Marksville site in Avoyelles Parish. Archaeologists discovered that it is more than 2,000 years old.</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Image credit:</a:t>
            </a:r>
          </a:p>
          <a:p>
            <a:r>
              <a:rPr lang="en-US" sz="1050" dirty="0" smtClean="0">
                <a:latin typeface="Times New Roman" panose="02020603050405020304" pitchFamily="18" charset="0"/>
                <a:cs typeface="Times New Roman" panose="02020603050405020304" pitchFamily="18" charset="0"/>
              </a:rPr>
              <a:t>Louisiana Division</a:t>
            </a:r>
            <a:r>
              <a:rPr lang="en-US" sz="1050" baseline="0" dirty="0" smtClean="0">
                <a:latin typeface="Times New Roman" panose="02020603050405020304" pitchFamily="18" charset="0"/>
                <a:cs typeface="Times New Roman" panose="02020603050405020304" pitchFamily="18" charset="0"/>
              </a:rPr>
              <a:t> of Archaeology</a:t>
            </a:r>
            <a:endParaRPr lang="en-US" sz="105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13</a:t>
            </a:fld>
            <a:endParaRPr lang="en-US" dirty="0"/>
          </a:p>
        </p:txBody>
      </p:sp>
    </p:spTree>
    <p:extLst>
      <p:ext uri="{BB962C8B-B14F-4D97-AF65-F5344CB8AC3E}">
        <p14:creationId xmlns:p14="http://schemas.microsoft.com/office/powerpoint/2010/main" val="1111518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Where do archaeologists work?</a:t>
            </a:r>
          </a:p>
          <a:p>
            <a:endParaRPr lang="en-US" sz="1100"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An archaeologist can work in the water. Here is an archaeologist diving on </a:t>
            </a:r>
            <a:r>
              <a:rPr lang="en-US" sz="1100" i="1" dirty="0" smtClean="0">
                <a:latin typeface="Times New Roman" panose="02020603050405020304" pitchFamily="18" charset="0"/>
                <a:cs typeface="Times New Roman" panose="02020603050405020304" pitchFamily="18" charset="0"/>
              </a:rPr>
              <a:t>El Nuevo Constante, </a:t>
            </a:r>
            <a:r>
              <a:rPr lang="en-US" sz="1100" dirty="0" smtClean="0">
                <a:latin typeface="Times New Roman" panose="02020603050405020304" pitchFamily="18" charset="0"/>
                <a:cs typeface="Times New Roman" panose="02020603050405020304" pitchFamily="18" charset="0"/>
              </a:rPr>
              <a:t>a shipwreck in the Gulf of Mexico. This Spanish ship sank in 1766 off the Louisiana coast near Cameron Parish.</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Image credit:</a:t>
            </a:r>
          </a:p>
          <a:p>
            <a:r>
              <a:rPr lang="en-US" sz="1050" dirty="0" smtClean="0">
                <a:latin typeface="Times New Roman" panose="02020603050405020304" pitchFamily="18" charset="0"/>
                <a:cs typeface="Times New Roman" panose="02020603050405020304" pitchFamily="18" charset="0"/>
              </a:rPr>
              <a:t>Louisiana Office of Tourism</a:t>
            </a:r>
            <a:endParaRPr lang="en-US" sz="105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14</a:t>
            </a:fld>
            <a:endParaRPr lang="en-US" dirty="0"/>
          </a:p>
        </p:txBody>
      </p:sp>
    </p:spTree>
    <p:extLst>
      <p:ext uri="{BB962C8B-B14F-4D97-AF65-F5344CB8AC3E}">
        <p14:creationId xmlns:p14="http://schemas.microsoft.com/office/powerpoint/2010/main" val="1111518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There</a:t>
            </a:r>
            <a:r>
              <a:rPr lang="en-US" sz="1100" baseline="0" dirty="0" smtClean="0">
                <a:latin typeface="Times New Roman" panose="02020603050405020304" pitchFamily="18" charset="0"/>
                <a:cs typeface="Times New Roman" panose="02020603050405020304" pitchFamily="18" charset="0"/>
              </a:rPr>
              <a:t> are o</a:t>
            </a:r>
            <a:r>
              <a:rPr lang="en-US" sz="1100" dirty="0" smtClean="0">
                <a:latin typeface="Times New Roman" panose="02020603050405020304" pitchFamily="18" charset="0"/>
                <a:cs typeface="Times New Roman" panose="02020603050405020304" pitchFamily="18" charset="0"/>
              </a:rPr>
              <a:t>ther</a:t>
            </a:r>
            <a:r>
              <a:rPr lang="en-US" sz="1100" baseline="0" dirty="0" smtClean="0">
                <a:latin typeface="Times New Roman" panose="02020603050405020304" pitchFamily="18" charset="0"/>
                <a:cs typeface="Times New Roman" panose="02020603050405020304" pitchFamily="18" charset="0"/>
              </a:rPr>
              <a:t> s</a:t>
            </a:r>
            <a:r>
              <a:rPr lang="en-US" sz="1100" dirty="0" smtClean="0">
                <a:latin typeface="Times New Roman" panose="02020603050405020304" pitchFamily="18" charset="0"/>
                <a:cs typeface="Times New Roman" panose="02020603050405020304" pitchFamily="18" charset="0"/>
              </a:rPr>
              <a:t>ciences involved in archaeology.</a:t>
            </a:r>
          </a:p>
          <a:p>
            <a:endParaRPr lang="en-US" sz="1100" i="1" dirty="0">
              <a:latin typeface="Times New Roman" panose="02020603050405020304" pitchFamily="18" charset="0"/>
              <a:cs typeface="Times New Roman" panose="02020603050405020304" pitchFamily="18" charset="0"/>
            </a:endParaRPr>
          </a:p>
          <a:p>
            <a:r>
              <a:rPr lang="en-US" sz="1100" kern="1200" dirty="0" smtClean="0">
                <a:solidFill>
                  <a:schemeClr val="tx1"/>
                </a:solidFill>
                <a:effectLst/>
                <a:latin typeface="Times New Roman" panose="02020603050405020304" pitchFamily="18" charset="0"/>
                <a:cs typeface="Times New Roman" panose="02020603050405020304" pitchFamily="18" charset="0"/>
              </a:rPr>
              <a:t>An archaeologist is not the only scientist who works in this field. Other</a:t>
            </a:r>
            <a:r>
              <a:rPr lang="en-US" sz="1100" kern="1200" baseline="0" dirty="0" smtClean="0">
                <a:solidFill>
                  <a:schemeClr val="tx1"/>
                </a:solidFill>
                <a:effectLst/>
                <a:latin typeface="Times New Roman" panose="02020603050405020304" pitchFamily="18" charset="0"/>
                <a:cs typeface="Times New Roman" panose="02020603050405020304" pitchFamily="18" charset="0"/>
              </a:rPr>
              <a:t> scientists often work with archaeologists. </a:t>
            </a:r>
            <a:r>
              <a:rPr lang="en-US" sz="1100" kern="1200" dirty="0" smtClean="0">
                <a:solidFill>
                  <a:schemeClr val="tx1"/>
                </a:solidFill>
                <a:effectLst/>
                <a:latin typeface="Times New Roman" panose="02020603050405020304" pitchFamily="18" charset="0"/>
                <a:cs typeface="Times New Roman" panose="02020603050405020304" pitchFamily="18" charset="0"/>
              </a:rPr>
              <a:t>If you want to know more about other fields and archaeology, search online for “science and technology fields in archaeology.”</a:t>
            </a:r>
            <a:endParaRPr lang="en-US" sz="1100" kern="1200"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15</a:t>
            </a:fld>
            <a:endParaRPr lang="en-US" dirty="0"/>
          </a:p>
        </p:txBody>
      </p:sp>
    </p:spTree>
    <p:extLst>
      <p:ext uri="{BB962C8B-B14F-4D97-AF65-F5344CB8AC3E}">
        <p14:creationId xmlns:p14="http://schemas.microsoft.com/office/powerpoint/2010/main" val="2079598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a:t>
            </a:r>
          </a:p>
          <a:p>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There are steps to follow in archaeology. We will use this circle diagram to track the process. The place in the middle of the diagram is for the main topic or theme. The words in blue are not in order now,</a:t>
            </a:r>
            <a:r>
              <a:rPr lang="en-US" sz="1100" baseline="0" dirty="0" smtClean="0">
                <a:latin typeface="Times New Roman" panose="02020603050405020304" pitchFamily="18" charset="0"/>
                <a:cs typeface="Times New Roman" panose="02020603050405020304" pitchFamily="18" charset="0"/>
              </a:rPr>
              <a:t> but they </a:t>
            </a:r>
            <a:r>
              <a:rPr lang="en-US" sz="1100" dirty="0" smtClean="0">
                <a:latin typeface="Times New Roman" panose="02020603050405020304" pitchFamily="18" charset="0"/>
                <a:cs typeface="Times New Roman" panose="02020603050405020304" pitchFamily="18" charset="0"/>
              </a:rPr>
              <a:t>fit somewhere on the arrows of the diagram.</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The goal of archaeology is to answer questions</a:t>
            </a:r>
            <a:r>
              <a:rPr lang="en-US" sz="1100" baseline="0" dirty="0" smtClean="0">
                <a:latin typeface="Times New Roman" panose="02020603050405020304" pitchFamily="18" charset="0"/>
                <a:cs typeface="Times New Roman" panose="02020603050405020304" pitchFamily="18" charset="0"/>
              </a:rPr>
              <a:t> about the past. A site is the place that has remains of past human activities. It is the place where archaeologists get evidence about the past. Therefore, “Site” is in the center of the diagram.   </a:t>
            </a: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The circle diagram shows that the process of archaeology can continue. Science can help answer many questions about the past, but these answers can also create more questions. </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Challenge: see if you can order the steps in archaeology.</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050" dirty="0" smtClean="0">
                <a:latin typeface="Times New Roman" panose="02020603050405020304" pitchFamily="18" charset="0"/>
                <a:cs typeface="Times New Roman" panose="02020603050405020304" pitchFamily="18" charset="0"/>
              </a:rPr>
              <a:t>Image credit:</a:t>
            </a:r>
            <a:r>
              <a:rPr lang="en-US" sz="1050" baseline="0" dirty="0" smtClean="0">
                <a:latin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http://www.clker.com/clipart-six-6-rainbow-circular-arrows.html#</a:t>
            </a:r>
            <a:endParaRPr lang="en-US" sz="105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 </a:t>
            </a:r>
          </a:p>
          <a:p>
            <a:endParaRPr lang="en-US" sz="1100"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16</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Recording a Site </a:t>
            </a:r>
          </a:p>
          <a:p>
            <a:endParaRPr lang="en-US" sz="1100" baseline="0" dirty="0" smtClean="0">
              <a:latin typeface="Times New Roman" panose="02020603050405020304" pitchFamily="18" charset="0"/>
              <a:cs typeface="Times New Roman" panose="02020603050405020304" pitchFamily="18" charset="0"/>
            </a:endParaRPr>
          </a:p>
          <a:p>
            <a:r>
              <a:rPr lang="en-US" sz="1100" baseline="0" dirty="0" smtClean="0">
                <a:latin typeface="Times New Roman" panose="02020603050405020304" pitchFamily="18" charset="0"/>
                <a:cs typeface="Times New Roman" panose="02020603050405020304" pitchFamily="18" charset="0"/>
              </a:rPr>
              <a:t>Here is an archaeologist recording a site. An archaeologist will carefully record many details during this step. Before doing any real digging at a site, an archaeologist will take other steps.</a:t>
            </a: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r>
              <a:rPr lang="en-US" sz="1050" baseline="0" dirty="0" smtClean="0">
                <a:latin typeface="Times New Roman" panose="02020603050405020304" pitchFamily="18" charset="0"/>
                <a:cs typeface="Times New Roman" panose="02020603050405020304" pitchFamily="18" charset="0"/>
              </a:rPr>
              <a:t>Image Credit:</a:t>
            </a:r>
          </a:p>
          <a:p>
            <a:r>
              <a:rPr lang="en-US" sz="1050" baseline="0" dirty="0" smtClean="0">
                <a:latin typeface="Times New Roman" panose="02020603050405020304" pitchFamily="18" charset="0"/>
                <a:cs typeface="Times New Roman" panose="02020603050405020304" pitchFamily="18" charset="0"/>
              </a:rPr>
              <a:t>University of Louisiana at Lafayette</a:t>
            </a:r>
          </a:p>
          <a:p>
            <a:r>
              <a:rPr lang="en-US" sz="1050" baseline="0" dirty="0" smtClean="0">
                <a:latin typeface="Times New Roman" panose="02020603050405020304" pitchFamily="18" charset="0"/>
                <a:cs typeface="Times New Roman" panose="02020603050405020304" pitchFamily="18" charset="0"/>
              </a:rPr>
              <a:t>Department of Sociology, Anthropology, and Child and Family Studies</a:t>
            </a:r>
          </a:p>
        </p:txBody>
      </p:sp>
      <p:sp>
        <p:nvSpPr>
          <p:cNvPr id="4" name="Slide Number Placeholder 3"/>
          <p:cNvSpPr>
            <a:spLocks noGrp="1"/>
          </p:cNvSpPr>
          <p:nvPr>
            <p:ph type="sldNum" sz="quarter" idx="10"/>
          </p:nvPr>
        </p:nvSpPr>
        <p:spPr/>
        <p:txBody>
          <a:bodyPr/>
          <a:lstStyle/>
          <a:p>
            <a:fld id="{960A628D-4FD7-49B9-BBF9-9546C7BF5400}" type="slidenum">
              <a:rPr lang="en-US" smtClean="0"/>
              <a:t>17</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Research </a:t>
            </a:r>
          </a:p>
          <a:p>
            <a:endParaRPr lang="en-US" sz="1100" dirty="0" smtClean="0">
              <a:latin typeface="Times New Roman" panose="02020603050405020304" pitchFamily="18" charset="0"/>
              <a:cs typeface="Times New Roman" panose="02020603050405020304" pitchFamily="18" charset="0"/>
            </a:endParaRPr>
          </a:p>
          <a:p>
            <a:r>
              <a:rPr lang="en-US" sz="1100" kern="1200" dirty="0" smtClean="0">
                <a:solidFill>
                  <a:schemeClr val="tx1"/>
                </a:solidFill>
                <a:effectLst/>
                <a:latin typeface="Times New Roman" panose="02020603050405020304" pitchFamily="18" charset="0"/>
                <a:cs typeface="Times New Roman" panose="02020603050405020304" pitchFamily="18" charset="0"/>
              </a:rPr>
              <a:t>Research is the next step in the process. Research is important because it tells the archaeologist more about the history of the area and about what archaeologists have found out at similar sites. Archaeologists use historical maps, journals, archaeological reports, and site records.</a:t>
            </a: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r>
              <a:rPr lang="en-US" sz="1100" kern="1200" dirty="0" smtClean="0">
                <a:solidFill>
                  <a:schemeClr val="tx1"/>
                </a:solidFill>
                <a:effectLst/>
                <a:latin typeface="Times New Roman" panose="02020603050405020304" pitchFamily="18" charset="0"/>
                <a:cs typeface="Times New Roman" panose="02020603050405020304" pitchFamily="18" charset="0"/>
              </a:rPr>
              <a:t>Image</a:t>
            </a:r>
            <a:r>
              <a:rPr lang="en-US" sz="1100" kern="1200" baseline="0" dirty="0" smtClean="0">
                <a:solidFill>
                  <a:schemeClr val="tx1"/>
                </a:solidFill>
                <a:effectLst/>
                <a:latin typeface="Times New Roman" panose="02020603050405020304" pitchFamily="18" charset="0"/>
                <a:cs typeface="Times New Roman" panose="02020603050405020304" pitchFamily="18" charset="0"/>
              </a:rPr>
              <a:t> credit: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anose="02020603050405020304" pitchFamily="18" charset="0"/>
                <a:cs typeface="Times New Roman" panose="02020603050405020304" pitchFamily="18" charset="0"/>
              </a:rPr>
              <a:t>Library of Congress, Geography and Map Division, g4012tm gct00213 (left)</a:t>
            </a:r>
          </a:p>
          <a:p>
            <a:r>
              <a:rPr lang="en-US" sz="1100" kern="1200" dirty="0" smtClean="0">
                <a:solidFill>
                  <a:schemeClr val="tx1"/>
                </a:solidFill>
                <a:effectLst/>
                <a:latin typeface="Times New Roman" panose="02020603050405020304" pitchFamily="18" charset="0"/>
                <a:cs typeface="Times New Roman" panose="02020603050405020304" pitchFamily="18" charset="0"/>
              </a:rPr>
              <a:t>Louisiana Division of Archaeology (right)</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080576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Research </a:t>
            </a:r>
          </a:p>
          <a:p>
            <a:endParaRPr lang="en-US" sz="1100" dirty="0" smtClean="0">
              <a:latin typeface="Times New Roman" panose="02020603050405020304" pitchFamily="18" charset="0"/>
              <a:cs typeface="Times New Roman" panose="02020603050405020304" pitchFamily="18" charset="0"/>
            </a:endParaRPr>
          </a:p>
          <a:p>
            <a:r>
              <a:rPr lang="en-US" sz="1100" kern="1200" dirty="0" smtClean="0">
                <a:solidFill>
                  <a:schemeClr val="tx1"/>
                </a:solidFill>
                <a:effectLst/>
                <a:latin typeface="Times New Roman" panose="02020603050405020304" pitchFamily="18" charset="0"/>
                <a:cs typeface="Times New Roman" panose="02020603050405020304" pitchFamily="18" charset="0"/>
              </a:rPr>
              <a:t>Maps are an important part of research. Some maps are old. They hold information already known about a particular area.</a:t>
            </a: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r>
              <a:rPr lang="en-US" sz="1100" kern="1200" dirty="0" smtClean="0">
                <a:solidFill>
                  <a:schemeClr val="tx1"/>
                </a:solidFill>
                <a:effectLst/>
                <a:latin typeface="Times New Roman" panose="02020603050405020304" pitchFamily="18" charset="0"/>
                <a:cs typeface="Times New Roman" panose="02020603050405020304" pitchFamily="18" charset="0"/>
              </a:rPr>
              <a:t>This is a historic map of the Red River Falls in Rapides Parish, drawn in 1874. The Union army built a series of dams here. Archaeologists now know this site as Bailey’s Dam. This map shows the location of the structures as well as other information. In this map, we see a “Profile View,” or view from the side, of the falls. There is also a “Plan View,” or view from above, of the structures.</a:t>
            </a: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r>
              <a:rPr lang="en-US" sz="1050" kern="1200" dirty="0" smtClean="0">
                <a:solidFill>
                  <a:schemeClr val="tx1"/>
                </a:solidFill>
                <a:effectLst/>
                <a:latin typeface="Times New Roman" panose="02020603050405020304" pitchFamily="18" charset="0"/>
                <a:cs typeface="Times New Roman" panose="02020603050405020304" pitchFamily="18" charset="0"/>
              </a:rPr>
              <a:t>Image credit:</a:t>
            </a:r>
          </a:p>
          <a:p>
            <a:r>
              <a:rPr lang="en-US" sz="1050" kern="1200" dirty="0" smtClean="0">
                <a:solidFill>
                  <a:schemeClr val="tx1"/>
                </a:solidFill>
                <a:effectLst/>
                <a:latin typeface="Times New Roman" panose="02020603050405020304" pitchFamily="18" charset="0"/>
                <a:cs typeface="Times New Roman" panose="02020603050405020304" pitchFamily="18" charset="0"/>
              </a:rPr>
              <a:t>Board of State Engineers, 1874</a:t>
            </a:r>
          </a:p>
          <a:p>
            <a:r>
              <a:rPr lang="en-US" sz="1050" kern="1200" dirty="0" smtClean="0">
                <a:solidFill>
                  <a:schemeClr val="tx1"/>
                </a:solidFill>
                <a:effectLst/>
                <a:latin typeface="Times New Roman" panose="02020603050405020304" pitchFamily="18" charset="0"/>
                <a:cs typeface="Times New Roman" panose="02020603050405020304" pitchFamily="18" charset="0"/>
              </a:rPr>
              <a:t>State Library of Louisiana</a:t>
            </a:r>
            <a:endParaRPr lang="en-US" sz="1050" kern="1200"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19</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latin typeface="Times New Roman" panose="02020603050405020304" pitchFamily="18" charset="0"/>
                <a:cs typeface="Times New Roman" panose="02020603050405020304" pitchFamily="18" charset="0"/>
              </a:rPr>
              <a:t>Archaeology</a:t>
            </a:r>
          </a:p>
          <a:p>
            <a:pPr defTabSz="931774">
              <a:defRPr/>
            </a:pPr>
            <a:endParaRPr lang="en-US" sz="1100" dirty="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This presentation introduces the field of archaeology.</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050" dirty="0" smtClean="0">
                <a:latin typeface="Times New Roman" panose="02020603050405020304" pitchFamily="18" charset="0"/>
                <a:cs typeface="Times New Roman" panose="02020603050405020304" pitchFamily="18" charset="0"/>
              </a:rPr>
              <a:t>Image credit: Louisiana Division </a:t>
            </a:r>
            <a:r>
              <a:rPr lang="en-US" sz="1050" smtClean="0">
                <a:latin typeface="Times New Roman" panose="02020603050405020304" pitchFamily="18" charset="0"/>
                <a:cs typeface="Times New Roman" panose="02020603050405020304" pitchFamily="18" charset="0"/>
              </a:rPr>
              <a:t>of Archaeology</a:t>
            </a:r>
            <a:endParaRPr lang="en-US" sz="105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a:t>
            </a:fld>
            <a:endParaRPr lang="en-US" dirty="0"/>
          </a:p>
        </p:txBody>
      </p:sp>
    </p:spTree>
    <p:extLst>
      <p:ext uri="{BB962C8B-B14F-4D97-AF65-F5344CB8AC3E}">
        <p14:creationId xmlns:p14="http://schemas.microsoft.com/office/powerpoint/2010/main" val="2706421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Hypotheses </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Like other scientists, an archaeologist forms hypotheses. “Hypotheses” are the ideas that a scientist has about a particular thing or situation.</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This diagram explains the process. Artifacts left behind, or observed changes to the land lead to a potential site. The archaeologist has questions about the site, such as who built it and what was its purpose. These questions lead to possible ideas, or hypotheses, about the site. An archaeologist asks questions and forms hypotheses based on training and research.</a:t>
            </a:r>
          </a:p>
        </p:txBody>
      </p:sp>
      <p:sp>
        <p:nvSpPr>
          <p:cNvPr id="4" name="Slide Number Placeholder 3"/>
          <p:cNvSpPr>
            <a:spLocks noGrp="1"/>
          </p:cNvSpPr>
          <p:nvPr>
            <p:ph type="sldNum" sz="quarter" idx="10"/>
          </p:nvPr>
        </p:nvSpPr>
        <p:spPr/>
        <p:txBody>
          <a:bodyPr/>
          <a:lstStyle/>
          <a:p>
            <a:fld id="{960A628D-4FD7-49B9-BBF9-9546C7BF5400}" type="slidenum">
              <a:rPr lang="en-US" smtClean="0"/>
              <a:t>20</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This shows what we know so far about the process of archaeology. Artifacts or changes to the land lead to a site. “Site” is a main topic for archaeology. An archaeologist conducts research about the land. The archaeologist forms hypotheses based on this research, as well as the education and training received in college.</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We have more steps to discuss in the process of archaeology. How are you doing so far? Can you guess the next steps?</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pPr defTabSz="931774">
              <a:defRPr/>
            </a:pPr>
            <a:r>
              <a:rPr lang="en-US" sz="1050" dirty="0" smtClean="0">
                <a:latin typeface="Times New Roman" panose="02020603050405020304" pitchFamily="18" charset="0"/>
                <a:cs typeface="Times New Roman" panose="02020603050405020304" pitchFamily="18" charset="0"/>
              </a:rPr>
              <a:t>Image credit:</a:t>
            </a:r>
            <a:r>
              <a:rPr lang="en-US" sz="1050" baseline="0" dirty="0" smtClean="0">
                <a:latin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http://www.clker.com/clipart-six-6-rainbow-circular-arrows.html#</a:t>
            </a:r>
            <a:endParaRPr lang="en-US" sz="105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endParaRPr lang="en-US" sz="1100" u="sng" dirty="0" smtClean="0">
              <a:latin typeface="Times New Roman" panose="02020603050405020304" pitchFamily="18" charset="0"/>
              <a:cs typeface="Times New Roman" panose="02020603050405020304" pitchFamily="18" charset="0"/>
            </a:endParaRPr>
          </a:p>
          <a:p>
            <a:pPr defTabSz="931774">
              <a:defRPr/>
            </a:pPr>
            <a:endParaRPr lang="en-US" sz="1100" u="sng"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p>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21</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Excavation </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Excavation is an important step in the process. “Excavation” means the controlled digging that takes place at a site. This step provides the archaeologist with more information about the site.</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Here is a photograph of excavations at the Fredericks Site in Natchitoches Parish. American Indians began living at the site about A.D. 400. Archaeologists discovered that the site was in use over a period of 500 years.</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Image credit:</a:t>
            </a:r>
          </a:p>
          <a:p>
            <a:r>
              <a:rPr lang="en-US" sz="1050" dirty="0" smtClean="0">
                <a:latin typeface="Times New Roman" panose="02020603050405020304" pitchFamily="18" charset="0"/>
                <a:cs typeface="Times New Roman" panose="02020603050405020304" pitchFamily="18" charset="0"/>
              </a:rPr>
              <a:t>Jeff</a:t>
            </a:r>
            <a:r>
              <a:rPr lang="en-US" sz="1050" baseline="0" dirty="0" smtClean="0">
                <a:latin typeface="Times New Roman" panose="02020603050405020304" pitchFamily="18" charset="0"/>
                <a:cs typeface="Times New Roman" panose="02020603050405020304" pitchFamily="18" charset="0"/>
              </a:rPr>
              <a:t> Girard, Northwestern State University of Louisiana</a:t>
            </a:r>
            <a:endParaRPr lang="en-US" sz="105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22</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Laws</a:t>
            </a:r>
          </a:p>
          <a:p>
            <a:endParaRPr lang="en-US" sz="1100" baseline="0" dirty="0" smtClean="0">
              <a:latin typeface="Times New Roman" panose="02020603050405020304" pitchFamily="18" charset="0"/>
              <a:cs typeface="Times New Roman" panose="02020603050405020304" pitchFamily="18" charset="0"/>
            </a:endParaRPr>
          </a:p>
          <a:p>
            <a:pPr defTabSz="931774">
              <a:defRPr/>
            </a:pPr>
            <a:r>
              <a:rPr lang="en-US" sz="1100" baseline="0" dirty="0" smtClean="0">
                <a:latin typeface="Times New Roman" panose="02020603050405020304" pitchFamily="18" charset="0"/>
                <a:cs typeface="Times New Roman" panose="02020603050405020304" pitchFamily="18" charset="0"/>
              </a:rPr>
              <a:t>An archaeologist must obey certain laws. For example, an archaeologist needs permission from the landowner before digging. Sometimes a site is on land owned by the state or federal government. This case requires a special permit.</a:t>
            </a: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r>
              <a:rPr lang="en-US" sz="1100" baseline="0" dirty="0" smtClean="0">
                <a:latin typeface="Times New Roman" panose="02020603050405020304" pitchFamily="18" charset="0"/>
                <a:cs typeface="Times New Roman" panose="02020603050405020304" pitchFamily="18" charset="0"/>
              </a:rPr>
              <a:t>An archaeologist follows a code of ethics. That is a set of rules to guide their work. For example, did you know that an archaeologist does not keep artifacts from a site? To read more on the code of ethics for archaeology search online for “ethics and archaeology.” </a:t>
            </a: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r>
              <a:rPr lang="en-US" sz="1050" baseline="0" dirty="0" smtClean="0">
                <a:latin typeface="Times New Roman" panose="02020603050405020304" pitchFamily="18" charset="0"/>
                <a:cs typeface="Times New Roman" panose="02020603050405020304" pitchFamily="18" charset="0"/>
              </a:rPr>
              <a:t>Image credits:</a:t>
            </a:r>
          </a:p>
          <a:p>
            <a:pPr defTabSz="931774">
              <a:defRPr/>
            </a:pPr>
            <a:r>
              <a:rPr lang="en-US" sz="1050" baseline="0" dirty="0" smtClean="0">
                <a:latin typeface="Times New Roman" panose="02020603050405020304" pitchFamily="18" charset="0"/>
                <a:cs typeface="Times New Roman" panose="02020603050405020304" pitchFamily="18" charset="0"/>
                <a:hlinkClick r:id="rId3"/>
              </a:rPr>
              <a:t>https://openclipart.org/detail/75799/registry-book</a:t>
            </a:r>
            <a:r>
              <a:rPr lang="en-US" sz="1050" baseline="0" dirty="0" smtClean="0">
                <a:latin typeface="Times New Roman" panose="02020603050405020304" pitchFamily="18" charset="0"/>
                <a:cs typeface="Times New Roman" panose="02020603050405020304" pitchFamily="18" charset="0"/>
              </a:rPr>
              <a:t> (top left)</a:t>
            </a:r>
          </a:p>
          <a:p>
            <a:pPr marL="0" marR="0" indent="0" algn="l" defTabSz="931774" rtl="0" eaLnBrk="1" fontAlgn="auto" latinLnBrk="0" hangingPunct="1">
              <a:lnSpc>
                <a:spcPct val="100000"/>
              </a:lnSpc>
              <a:spcBef>
                <a:spcPts val="0"/>
              </a:spcBef>
              <a:spcAft>
                <a:spcPts val="0"/>
              </a:spcAft>
              <a:buClrTx/>
              <a:buSzTx/>
              <a:buFontTx/>
              <a:buNone/>
              <a:tabLst/>
              <a:defRPr/>
            </a:pPr>
            <a:r>
              <a:rPr lang="en-US" sz="1050" baseline="0" dirty="0" smtClean="0">
                <a:latin typeface="Times New Roman" panose="02020603050405020304" pitchFamily="18" charset="0"/>
                <a:cs typeface="Times New Roman" panose="02020603050405020304" pitchFamily="18" charset="0"/>
                <a:hlinkClick r:id="rId4"/>
              </a:rPr>
              <a:t>https://openclipart.org/detail/398/old-book</a:t>
            </a:r>
            <a:r>
              <a:rPr lang="en-US" sz="1050" baseline="0" dirty="0" smtClean="0">
                <a:latin typeface="Times New Roman" panose="02020603050405020304" pitchFamily="18" charset="0"/>
                <a:cs typeface="Times New Roman" panose="02020603050405020304" pitchFamily="18" charset="0"/>
              </a:rPr>
              <a:t> (bottom left)</a:t>
            </a:r>
          </a:p>
          <a:p>
            <a:pPr marL="0" marR="0" indent="0" algn="l" defTabSz="931774" rtl="0" eaLnBrk="1" fontAlgn="auto" latinLnBrk="0" hangingPunct="1">
              <a:lnSpc>
                <a:spcPct val="100000"/>
              </a:lnSpc>
              <a:spcBef>
                <a:spcPts val="0"/>
              </a:spcBef>
              <a:spcAft>
                <a:spcPts val="0"/>
              </a:spcAft>
              <a:buClrTx/>
              <a:buSzTx/>
              <a:buFontTx/>
              <a:buNone/>
              <a:tabLst/>
              <a:defRPr/>
            </a:pPr>
            <a:r>
              <a:rPr lang="en-US" sz="1050" baseline="0" dirty="0" smtClean="0">
                <a:latin typeface="Times New Roman" panose="02020603050405020304" pitchFamily="18" charset="0"/>
                <a:cs typeface="Times New Roman" panose="02020603050405020304" pitchFamily="18" charset="0"/>
                <a:hlinkClick r:id="rId5"/>
              </a:rPr>
              <a:t>https://openclipart.org/detail/62989/scales-of-justice</a:t>
            </a:r>
            <a:r>
              <a:rPr lang="en-US" sz="1050" baseline="0" dirty="0" smtClean="0">
                <a:latin typeface="Times New Roman" panose="02020603050405020304" pitchFamily="18" charset="0"/>
                <a:cs typeface="Times New Roman" panose="02020603050405020304" pitchFamily="18" charset="0"/>
              </a:rPr>
              <a:t> (center)</a:t>
            </a:r>
          </a:p>
          <a:p>
            <a:pPr defTabSz="931774">
              <a:defRPr/>
            </a:pPr>
            <a:r>
              <a:rPr lang="en-US" sz="1050" baseline="0" dirty="0" smtClean="0">
                <a:latin typeface="Times New Roman" panose="02020603050405020304" pitchFamily="18" charset="0"/>
                <a:cs typeface="Times New Roman" panose="02020603050405020304" pitchFamily="18" charset="0"/>
                <a:hlinkClick r:id="rId6"/>
              </a:rPr>
              <a:t>https://openclipart.org/detail/193501/rubber-stamp</a:t>
            </a:r>
            <a:r>
              <a:rPr lang="en-US" sz="1050" baseline="0" dirty="0" smtClean="0">
                <a:latin typeface="Times New Roman" panose="02020603050405020304" pitchFamily="18" charset="0"/>
                <a:cs typeface="Times New Roman" panose="02020603050405020304" pitchFamily="18" charset="0"/>
              </a:rPr>
              <a:t> (right)</a:t>
            </a:r>
          </a:p>
          <a:p>
            <a:pPr defTabSz="931774">
              <a:defRPr/>
            </a:pPr>
            <a:endParaRPr lang="en-US"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23</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36600"/>
            <a:ext cx="4648200" cy="3486150"/>
          </a:xfrm>
        </p:spPr>
      </p:sp>
      <p:sp>
        <p:nvSpPr>
          <p:cNvPr id="3" name="Notes Placeholder 2"/>
          <p:cNvSpPr>
            <a:spLocks noGrp="1"/>
          </p:cNvSpPr>
          <p:nvPr>
            <p:ph type="body" idx="1"/>
          </p:nvPr>
        </p:nvSpPr>
        <p:spPr>
          <a:xfrm>
            <a:off x="685800" y="4418109"/>
            <a:ext cx="5943600" cy="3374699"/>
          </a:xfrm>
        </p:spPr>
        <p:txBody>
          <a:bodyPr/>
          <a:lstStyle/>
          <a:p>
            <a:r>
              <a:rPr lang="en-US" sz="1100" dirty="0" smtClean="0">
                <a:latin typeface="Times New Roman" panose="02020603050405020304" pitchFamily="18" charset="0"/>
                <a:cs typeface="Times New Roman" panose="02020603050405020304" pitchFamily="18" charset="0"/>
              </a:rPr>
              <a:t>Process of Archaeology – Context and Inference</a:t>
            </a:r>
          </a:p>
          <a:p>
            <a:endParaRPr lang="en-US" sz="1100" baseline="0" dirty="0" smtClean="0">
              <a:latin typeface="Times New Roman" panose="02020603050405020304" pitchFamily="18" charset="0"/>
              <a:cs typeface="Times New Roman" panose="02020603050405020304" pitchFamily="18" charset="0"/>
            </a:endParaRPr>
          </a:p>
          <a:p>
            <a:r>
              <a:rPr lang="en-US" sz="1100" baseline="0" dirty="0" smtClean="0">
                <a:latin typeface="Times New Roman" panose="02020603050405020304" pitchFamily="18" charset="0"/>
                <a:cs typeface="Times New Roman" panose="02020603050405020304" pitchFamily="18" charset="0"/>
              </a:rPr>
              <a:t>Context and inference are important ideas in archaeology. “Context” is the relationship of artifacts to each other and their location at the site. It provides the basis for the archaeologist to infer things about the site. “Inference” means to use facts, observations, logic or reasoning to form an assumption or reach a conclusion. Inference helps an archaeologist draw conclusions about the artifacts found at a site and their meaning.</a:t>
            </a:r>
          </a:p>
          <a:p>
            <a:endParaRPr lang="en-US" sz="1100" baseline="0" dirty="0" smtClean="0">
              <a:latin typeface="Times New Roman" panose="02020603050405020304" pitchFamily="18" charset="0"/>
              <a:cs typeface="Times New Roman" panose="02020603050405020304" pitchFamily="18" charset="0"/>
            </a:endParaRPr>
          </a:p>
          <a:p>
            <a:r>
              <a:rPr lang="en-US" sz="1100" baseline="0" dirty="0" smtClean="0">
                <a:latin typeface="Times New Roman" panose="02020603050405020304" pitchFamily="18" charset="0"/>
                <a:cs typeface="Times New Roman" panose="02020603050405020304" pitchFamily="18" charset="0"/>
              </a:rPr>
              <a:t>In this image we see an example of a section of earth separated in layers. Archaeologists call these layers “strata,” and the study of these layers is “stratigraphy.” Strata contain artifacts and other things. Context tells us that the items within the same strata likely belong to the same period. Inference allows us to label these periods, and tell the human and natural history of this site.</a:t>
            </a:r>
          </a:p>
          <a:p>
            <a:endParaRPr lang="en-US" sz="1100" baseline="0" dirty="0" smtClean="0">
              <a:latin typeface="Times New Roman" panose="02020603050405020304" pitchFamily="18" charset="0"/>
              <a:cs typeface="Times New Roman" panose="02020603050405020304" pitchFamily="18" charset="0"/>
            </a:endParaRPr>
          </a:p>
          <a:p>
            <a:r>
              <a:rPr lang="en-US" sz="1100" baseline="0" dirty="0" smtClean="0">
                <a:latin typeface="Times New Roman" panose="02020603050405020304" pitchFamily="18" charset="0"/>
                <a:cs typeface="Times New Roman" panose="02020603050405020304" pitchFamily="18" charset="0"/>
              </a:rPr>
              <a:t>An archaeologist would be very lucky to find artifacts like this. Many of the artifacts found are broken fragments. These fragments give the archaeologist only part of the story. Context and inference help the archaeologist tell a more complete story.</a:t>
            </a:r>
          </a:p>
          <a:p>
            <a:endParaRPr lang="en-US" sz="1100" baseline="0" dirty="0" smtClean="0">
              <a:latin typeface="Times New Roman" panose="02020603050405020304" pitchFamily="18" charset="0"/>
              <a:cs typeface="Times New Roman" panose="02020603050405020304" pitchFamily="18" charset="0"/>
            </a:endParaRPr>
          </a:p>
          <a:p>
            <a:r>
              <a:rPr lang="en-US" sz="1100" baseline="0" dirty="0" smtClean="0">
                <a:latin typeface="Times New Roman" panose="02020603050405020304" pitchFamily="18" charset="0"/>
                <a:cs typeface="Times New Roman" panose="02020603050405020304" pitchFamily="18" charset="0"/>
              </a:rPr>
              <a:t>In this diagram, you can see that the oldest layers are at the bottom and the youngest are at the top.  </a:t>
            </a:r>
          </a:p>
          <a:p>
            <a:endParaRPr lang="en-US" sz="1200" baseline="0" dirty="0" smtClean="0">
              <a:latin typeface="Times New Roman" panose="02020603050405020304" pitchFamily="18" charset="0"/>
              <a:cs typeface="Times New Roman" panose="02020603050405020304" pitchFamily="18" charset="0"/>
            </a:endParaRPr>
          </a:p>
          <a:p>
            <a:endParaRPr lang="en-US" sz="1200" baseline="0" dirty="0" smtClean="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sz="1050" dirty="0" smtClean="0">
                <a:latin typeface="Times New Roman" panose="02020603050405020304" pitchFamily="18" charset="0"/>
                <a:cs typeface="Times New Roman" panose="02020603050405020304" pitchFamily="18" charset="0"/>
              </a:rPr>
              <a:t>Image credits:</a:t>
            </a:r>
          </a:p>
          <a:p>
            <a:pPr>
              <a:lnSpc>
                <a:spcPct val="100000"/>
              </a:lnSpc>
              <a:spcBef>
                <a:spcPts val="0"/>
              </a:spcBef>
              <a:spcAft>
                <a:spcPts val="0"/>
              </a:spcAft>
            </a:pPr>
            <a:r>
              <a:rPr lang="en-US" sz="1050" dirty="0" smtClean="0">
                <a:latin typeface="Times New Roman" panose="02020603050405020304" pitchFamily="18" charset="0"/>
                <a:cs typeface="Times New Roman" panose="02020603050405020304" pitchFamily="18" charset="0"/>
              </a:rPr>
              <a:t>Louisiana Division of Archaeology with various clipart</a:t>
            </a:r>
          </a:p>
          <a:p>
            <a:pPr marL="0" marR="0">
              <a:lnSpc>
                <a:spcPct val="100000"/>
              </a:lnSpc>
              <a:spcBef>
                <a:spcPts val="0"/>
              </a:spcBef>
              <a:spcAft>
                <a:spcPts val="0"/>
              </a:spcAft>
            </a:pPr>
            <a:r>
              <a:rPr lang="en-US" sz="1050" kern="1000" spc="0" dirty="0" smtClean="0">
                <a:latin typeface="Times New Roman" panose="02020603050405020304" pitchFamily="18" charset="0"/>
                <a:cs typeface="Times New Roman" panose="02020603050405020304" pitchFamily="18" charset="0"/>
              </a:rPr>
              <a:t>Cup: </a:t>
            </a:r>
            <a:r>
              <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http://www.clker.com/clipart-3941.html</a:t>
            </a:r>
            <a:endPar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050" spc="0" baseline="0" dirty="0" smtClean="0">
                <a:latin typeface="Times New Roman" panose="02020603050405020304" pitchFamily="18" charset="0"/>
                <a:cs typeface="Times New Roman" panose="02020603050405020304" pitchFamily="18" charset="0"/>
              </a:rPr>
              <a:t>Television: </a:t>
            </a:r>
            <a:r>
              <a:rPr lang="en-US" sz="1050" spc="0" baseline="0" dirty="0" smtClean="0">
                <a:latin typeface="Times New Roman" panose="02020603050405020304" pitchFamily="18" charset="0"/>
                <a:cs typeface="Times New Roman" panose="02020603050405020304" pitchFamily="18" charset="0"/>
                <a:hlinkClick r:id="rId4"/>
              </a:rPr>
              <a:t>https://openclipart.org/detail/19899/old-television-20</a:t>
            </a:r>
            <a:endParaRPr lang="en-US" sz="1050" spc="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spc="0" dirty="0" smtClean="0">
                <a:latin typeface="Times New Roman" panose="02020603050405020304" pitchFamily="18" charset="0"/>
                <a:cs typeface="Times New Roman" panose="02020603050405020304" pitchFamily="18" charset="0"/>
              </a:rPr>
              <a:t>Bow</a:t>
            </a:r>
            <a:r>
              <a:rPr lang="en-US" sz="1050" spc="0" baseline="0" dirty="0" smtClean="0">
                <a:latin typeface="Times New Roman" panose="02020603050405020304" pitchFamily="18" charset="0"/>
                <a:cs typeface="Times New Roman" panose="02020603050405020304" pitchFamily="18" charset="0"/>
              </a:rPr>
              <a:t> and Arrow: </a:t>
            </a:r>
            <a:r>
              <a:rPr lang="en-US" sz="1050" u="sng" kern="1200" dirty="0" smtClean="0">
                <a:solidFill>
                  <a:schemeClr val="tx1"/>
                </a:solidFill>
                <a:effectLst/>
                <a:latin typeface="Times New Roman" panose="02020603050405020304" pitchFamily="18" charset="0"/>
                <a:ea typeface="+mn-ea"/>
                <a:cs typeface="Times New Roman" panose="02020603050405020304" pitchFamily="18" charset="0"/>
                <a:hlinkClick r:id="rId5"/>
              </a:rPr>
              <a:t>https://openclipart.org/detail/202285/bow-and-arrow</a:t>
            </a:r>
            <a:endParaRPr lang="en-US" sz="105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00000"/>
              </a:lnSpc>
              <a:spcBef>
                <a:spcPts val="0"/>
              </a:spcBef>
              <a:spcAft>
                <a:spcPts val="0"/>
              </a:spcAft>
            </a:pPr>
            <a:r>
              <a:rPr lang="en-US" sz="1050" spc="0" dirty="0" smtClean="0">
                <a:latin typeface="Times New Roman" panose="02020603050405020304" pitchFamily="18" charset="0"/>
                <a:cs typeface="Times New Roman" panose="02020603050405020304" pitchFamily="18" charset="0"/>
              </a:rPr>
              <a:t>Horse: </a:t>
            </a:r>
            <a:r>
              <a:rPr lang="en-US" sz="1050" b="0" i="0" u="sng" strike="noStrike" spc="0" dirty="0" smtClean="0">
                <a:solidFill>
                  <a:srgbClr val="0000FF"/>
                </a:solidFill>
                <a:effectLst/>
                <a:latin typeface="Times New Roman" panose="02020603050405020304" pitchFamily="18" charset="0"/>
                <a:cs typeface="Times New Roman" panose="02020603050405020304" pitchFamily="18" charset="0"/>
                <a:hlinkClick r:id="rId6"/>
              </a:rPr>
              <a:t>https://openclipart.org/detail/896/horse-skeleton</a:t>
            </a:r>
            <a:endParaRPr lang="en-US" sz="1050" b="0" i="0" u="sng" strike="noStrike" spc="0" dirty="0" smtClean="0">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Pot and Basket: </a:t>
            </a: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7"/>
              </a:rPr>
              <a:t>http://www.firstpeople.us</a:t>
            </a: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a:lnSpc>
                <a:spcPct val="100000"/>
              </a:lnSpc>
              <a:spcBef>
                <a:spcPts val="0"/>
              </a:spcBef>
              <a:spcAft>
                <a:spcPts val="0"/>
              </a:spcAft>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Stone Tools: </a:t>
            </a:r>
            <a:r>
              <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http://etc.usf.edu/clipart/49400/49412/49412_stones-paleo.htm</a:t>
            </a:r>
            <a:endPar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Spear: </a:t>
            </a:r>
            <a:r>
              <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http://etc.usf.edu/clipart/17500/17529/arrowheads_17529.htm</a:t>
            </a:r>
            <a:endParaRPr lang="en-US" sz="105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Mammoth: </a:t>
            </a:r>
            <a:r>
              <a:rPr lang="en-US" sz="1050" u="sng" kern="1200" dirty="0" smtClean="0">
                <a:solidFill>
                  <a:schemeClr val="tx1"/>
                </a:solidFill>
                <a:effectLst/>
                <a:latin typeface="Times New Roman" panose="02020603050405020304" pitchFamily="18" charset="0"/>
                <a:ea typeface="+mn-ea"/>
                <a:cs typeface="Times New Roman" panose="02020603050405020304" pitchFamily="18" charset="0"/>
                <a:hlinkClick r:id="rId10"/>
              </a:rPr>
              <a:t>https://commons.wikimedia.org/wiki/File:PSM_V21_D509_Skeleton_of_a_mammoth.jpg</a:t>
            </a:r>
            <a:endParaRPr lang="en-US" sz="105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spc="0" dirty="0" smtClean="0">
                <a:latin typeface="Times New Roman" panose="02020603050405020304" pitchFamily="18" charset="0"/>
                <a:cs typeface="Times New Roman" panose="02020603050405020304" pitchFamily="18" charset="0"/>
              </a:rPr>
              <a:t>Saber-Tooth</a:t>
            </a:r>
            <a:r>
              <a:rPr lang="en-US" sz="1050" spc="0" baseline="0" dirty="0" smtClean="0">
                <a:latin typeface="Times New Roman" panose="02020603050405020304" pitchFamily="18" charset="0"/>
                <a:cs typeface="Times New Roman" panose="02020603050405020304" pitchFamily="18" charset="0"/>
              </a:rPr>
              <a:t> Tiger: </a:t>
            </a:r>
            <a:r>
              <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https://commons.wikimedia.org/wiki/File:Smilodon_head.jpg</a:t>
            </a:r>
            <a:r>
              <a:rPr lang="en-US" sz="1050" u="sng" baseline="0"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050" u="none" baseline="0"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Author=Wallace 63</a:t>
            </a:r>
            <a:endParaRPr lang="en-US" sz="1050" u="sng"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a:spcBef>
                <a:spcPts val="0"/>
              </a:spcBef>
              <a:spcAft>
                <a:spcPts val="0"/>
              </a:spcAft>
            </a:pPr>
            <a:endParaRPr lang="en-US" sz="1050" u="sng" kern="1200" spc="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05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24</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2" y="4415791"/>
            <a:ext cx="5928360" cy="4183380"/>
          </a:xfrm>
        </p:spPr>
        <p:txBody>
          <a:bodyPr/>
          <a:lstStyle/>
          <a:p>
            <a:r>
              <a:rPr lang="en-US" sz="1100" dirty="0" smtClean="0">
                <a:latin typeface="Times New Roman" panose="02020603050405020304" pitchFamily="18" charset="0"/>
                <a:cs typeface="Times New Roman" panose="02020603050405020304" pitchFamily="18" charset="0"/>
              </a:rPr>
              <a:t>Process of Archaeology – Context and Inference</a:t>
            </a:r>
          </a:p>
          <a:p>
            <a:endParaRPr lang="en-US" sz="1100" baseline="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Challenge: Can you</a:t>
            </a:r>
            <a:r>
              <a:rPr lang="en-US" sz="1100" baseline="0" dirty="0" smtClean="0">
                <a:latin typeface="Times New Roman" panose="02020603050405020304" pitchFamily="18" charset="0"/>
                <a:cs typeface="Times New Roman" panose="02020603050405020304" pitchFamily="18" charset="0"/>
              </a:rPr>
              <a:t> identify the artifact</a:t>
            </a:r>
            <a:r>
              <a:rPr lang="en-US" sz="1100" dirty="0" smtClean="0">
                <a:latin typeface="Times New Roman" panose="02020603050405020304" pitchFamily="18" charset="0"/>
                <a:cs typeface="Times New Roman" panose="02020603050405020304" pitchFamily="18" charset="0"/>
              </a:rPr>
              <a:t>? Use the word bank to identify the artifacts.</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lvl="0">
              <a:lnSpc>
                <a:spcPct val="100000"/>
              </a:lnSpc>
              <a:spcBef>
                <a:spcPts val="0"/>
              </a:spcBef>
              <a:spcAft>
                <a:spcPts val="0"/>
              </a:spcAft>
            </a:pPr>
            <a:r>
              <a:rPr lang="en-US" sz="1050" dirty="0">
                <a:solidFill>
                  <a:prstClr val="black"/>
                </a:solidFill>
                <a:latin typeface="Times New Roman" panose="02020603050405020304" pitchFamily="18" charset="0"/>
                <a:cs typeface="Times New Roman" panose="02020603050405020304" pitchFamily="18" charset="0"/>
              </a:rPr>
              <a:t>Image </a:t>
            </a:r>
            <a:r>
              <a:rPr lang="en-US" sz="1050" dirty="0" smtClean="0">
                <a:solidFill>
                  <a:prstClr val="black"/>
                </a:solidFill>
                <a:latin typeface="Times New Roman" panose="02020603050405020304" pitchFamily="18" charset="0"/>
                <a:cs typeface="Times New Roman" panose="02020603050405020304" pitchFamily="18" charset="0"/>
              </a:rPr>
              <a:t>credits:</a:t>
            </a:r>
            <a:endParaRPr lang="en-US" sz="105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Louisiana Division of Archaeology with various clipart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0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Cup: </a:t>
            </a:r>
            <a:r>
              <a:rPr kumimoji="0" lang="en-US" sz="1050" b="0" i="0" u="sng" strike="noStrike" kern="1200" cap="none" spc="0" normalizeH="0" baseline="0" noProof="0" dirty="0" smtClean="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3"/>
              </a:rPr>
              <a:t>http://www.clker.com/clipart-3941.html</a:t>
            </a:r>
            <a:endPar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Television: </a:t>
            </a: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https://openclipart.org/detail/19899/old-television-20</a:t>
            </a:r>
            <a:endPar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Bow and Arrow: </a:t>
            </a:r>
            <a:r>
              <a:rPr kumimoji="0" lang="en-US" sz="1050" b="0"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5"/>
              </a:rPr>
              <a:t>https://openclipart.org/detail/202285/bow-and-arrow</a:t>
            </a:r>
            <a:endPar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Horse: </a:t>
            </a:r>
            <a:r>
              <a:rPr kumimoji="0" lang="en-US" sz="1050" b="0" i="0" u="sng"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hlinkClick r:id="rId6"/>
              </a:rPr>
              <a:t>https://openclipart.org/detail/896/horse-skeleton</a:t>
            </a:r>
            <a:endParaRPr kumimoji="0" lang="en-US" sz="1050" b="0" i="0" u="sng"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Pot and Basket: </a:t>
            </a: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7"/>
              </a:rPr>
              <a:t>http://www.firstpeople.us</a:t>
            </a: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Stone Tools: </a:t>
            </a:r>
            <a:r>
              <a:rPr kumimoji="0" lang="en-US" sz="1050" b="0" i="0" u="sng" strike="noStrike" kern="1200" cap="none" spc="0" normalizeH="0" baseline="0" noProof="0" dirty="0" smtClean="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8"/>
              </a:rPr>
              <a:t>http://etc.usf.edu/clipart/49400/49412/49412_stones-paleo.htm</a:t>
            </a:r>
            <a:endPar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Spear: </a:t>
            </a:r>
            <a:r>
              <a:rPr kumimoji="0" lang="en-US" sz="1050" b="0" i="0" u="sng" strike="noStrike" kern="1200" cap="none" spc="0" normalizeH="0" baseline="0" noProof="0" dirty="0" smtClean="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9"/>
              </a:rPr>
              <a:t>http://etc.usf.edu/clipart/17500/17529/arrowheads_17529.htm</a:t>
            </a:r>
            <a:endPar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Mammoth: </a:t>
            </a:r>
            <a:r>
              <a:rPr lang="en-US" sz="1050" u="sng" kern="1200" dirty="0" smtClean="0">
                <a:solidFill>
                  <a:schemeClr val="tx1"/>
                </a:solidFill>
                <a:effectLst/>
                <a:latin typeface="Times New Roman" panose="02020603050405020304" pitchFamily="18" charset="0"/>
                <a:ea typeface="+mn-ea"/>
                <a:cs typeface="Times New Roman" panose="02020603050405020304" pitchFamily="18" charset="0"/>
                <a:hlinkClick r:id="rId10"/>
              </a:rPr>
              <a:t>https://commons.wikimedia.org/wiki/File:PSM_V21_D509_Skeleton_of_a_mammoth.jpg</a:t>
            </a:r>
            <a:endParaRPr lang="en-US" sz="105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Saber-Tooth Tiger: </a:t>
            </a:r>
            <a:r>
              <a:rPr kumimoji="0" lang="en-US" sz="1050" b="0" i="0" u="sng" strike="noStrike" kern="1200" cap="none" spc="0" normalizeH="0" baseline="0" noProof="0" dirty="0" smtClean="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11"/>
              </a:rPr>
              <a:t>https://commons.wikimedia.org/wiki/File:Smilodon_head.jpg</a:t>
            </a:r>
            <a:r>
              <a:rPr kumimoji="0" lang="en-US" sz="1050" b="0" i="0" u="sng" strike="noStrike" kern="1200" cap="none" spc="0" normalizeH="0" baseline="0" noProof="0" dirty="0" smtClean="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050" b="0" i="0" u="none" strike="noStrike" kern="1200" cap="none" spc="0" normalizeH="0" baseline="0" noProof="0" dirty="0" smtClean="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rPr>
              <a:t>Author=Wallace 63</a:t>
            </a:r>
            <a:endParaRPr kumimoji="0" lang="en-US" sz="1050" b="0"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25</a:t>
            </a:fld>
            <a:endParaRPr lang="en-US" dirty="0"/>
          </a:p>
        </p:txBody>
      </p:sp>
    </p:spTree>
    <p:extLst>
      <p:ext uri="{BB962C8B-B14F-4D97-AF65-F5344CB8AC3E}">
        <p14:creationId xmlns:p14="http://schemas.microsoft.com/office/powerpoint/2010/main" val="1096221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Analysis </a:t>
            </a:r>
          </a:p>
          <a:p>
            <a:endParaRPr lang="en-US" sz="1100" dirty="0" smtClean="0">
              <a:latin typeface="Times New Roman" panose="02020603050405020304" pitchFamily="18" charset="0"/>
              <a:cs typeface="Times New Roman" panose="02020603050405020304" pitchFamily="18" charset="0"/>
            </a:endParaRPr>
          </a:p>
          <a:p>
            <a:r>
              <a:rPr lang="en-US" sz="1100" kern="1200" dirty="0" smtClean="0">
                <a:solidFill>
                  <a:schemeClr val="tx1"/>
                </a:solidFill>
                <a:effectLst/>
                <a:latin typeface="Times New Roman" panose="02020603050405020304" pitchFamily="18" charset="0"/>
                <a:cs typeface="Times New Roman" panose="02020603050405020304" pitchFamily="18" charset="0"/>
              </a:rPr>
              <a:t>Analysis is the next step in the process. Here is an archaeologist analyzing pieces of pottery.  He is using a publication on pottery styles as a guide to identify the particular design of the pottery. This information helps him determine the time period. He is also using a rim chart to measure the broken piece. The rim chart gives the archaeologist an idea of the size of the pot before it was broken.</a:t>
            </a: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r>
              <a:rPr lang="en-US" sz="1050" kern="1200" dirty="0" smtClean="0">
                <a:solidFill>
                  <a:schemeClr val="tx1"/>
                </a:solidFill>
                <a:effectLst/>
                <a:latin typeface="Times New Roman" panose="02020603050405020304" pitchFamily="18" charset="0"/>
                <a:cs typeface="Times New Roman" panose="02020603050405020304" pitchFamily="18" charset="0"/>
              </a:rPr>
              <a:t>Image credits:</a:t>
            </a:r>
          </a:p>
          <a:p>
            <a:r>
              <a:rPr lang="en-US" sz="1050" kern="1200" dirty="0" smtClean="0">
                <a:solidFill>
                  <a:schemeClr val="tx1"/>
                </a:solidFill>
                <a:effectLst/>
                <a:latin typeface="Times New Roman" panose="02020603050405020304" pitchFamily="18" charset="0"/>
                <a:cs typeface="Times New Roman" panose="02020603050405020304" pitchFamily="18" charset="0"/>
              </a:rPr>
              <a:t>George Avery</a:t>
            </a:r>
          </a:p>
          <a:p>
            <a:r>
              <a:rPr lang="en-US" sz="1050" kern="1200" baseline="0" dirty="0" smtClean="0">
                <a:solidFill>
                  <a:schemeClr val="tx1"/>
                </a:solidFill>
                <a:effectLst/>
                <a:latin typeface="Times New Roman" panose="02020603050405020304" pitchFamily="18" charset="0"/>
                <a:cs typeface="Times New Roman" panose="02020603050405020304" pitchFamily="18" charset="0"/>
              </a:rPr>
              <a:t>Northwestern State University of Louisiana</a:t>
            </a:r>
            <a:endParaRPr lang="en-US" sz="1050" kern="1200" dirty="0" smtClean="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559452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How old is this?</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How does an archaeologist know how old something is? Two ways to find out the age of a site or artifact are absolute dating and relative dating.</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Image credits:</a:t>
            </a:r>
          </a:p>
          <a:p>
            <a:r>
              <a:rPr lang="en-US" sz="1050" dirty="0" smtClean="0">
                <a:latin typeface="Times New Roman" panose="02020603050405020304" pitchFamily="18" charset="0"/>
                <a:cs typeface="Times New Roman" panose="02020603050405020304" pitchFamily="18" charset="0"/>
                <a:hlinkClick r:id="rId3"/>
              </a:rPr>
              <a:t>https://openclipart.org/detail/652/atom-model</a:t>
            </a:r>
            <a:r>
              <a:rPr lang="en-US" sz="1050" dirty="0" smtClean="0">
                <a:latin typeface="Times New Roman" panose="02020603050405020304" pitchFamily="18" charset="0"/>
                <a:cs typeface="Times New Roman" panose="02020603050405020304" pitchFamily="18" charset="0"/>
              </a:rPr>
              <a:t> (left) </a:t>
            </a:r>
          </a:p>
          <a:p>
            <a:r>
              <a:rPr lang="en-US" sz="1050" dirty="0" smtClean="0">
                <a:latin typeface="Times New Roman" panose="02020603050405020304" pitchFamily="18" charset="0"/>
                <a:cs typeface="Times New Roman" panose="02020603050405020304" pitchFamily="18" charset="0"/>
                <a:hlinkClick r:id="rId4"/>
              </a:rPr>
              <a:t>https://openclipart.org/detail/192910/superposition</a:t>
            </a:r>
            <a:r>
              <a:rPr lang="en-US" sz="1050" dirty="0" smtClean="0">
                <a:latin typeface="Times New Roman" panose="02020603050405020304" pitchFamily="18" charset="0"/>
                <a:cs typeface="Times New Roman" panose="02020603050405020304" pitchFamily="18" charset="0"/>
              </a:rPr>
              <a:t> (right)</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27</a:t>
            </a:fld>
            <a:endParaRPr lang="en-US" dirty="0"/>
          </a:p>
        </p:txBody>
      </p:sp>
    </p:spTree>
    <p:extLst>
      <p:ext uri="{BB962C8B-B14F-4D97-AF65-F5344CB8AC3E}">
        <p14:creationId xmlns:p14="http://schemas.microsoft.com/office/powerpoint/2010/main" val="3972232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2" y="4415794"/>
            <a:ext cx="5928360" cy="3300317"/>
          </a:xfrm>
        </p:spPr>
        <p:txBody>
          <a:bodyPr/>
          <a:lstStyle/>
          <a:p>
            <a:r>
              <a:rPr lang="en-US" sz="1100" dirty="0">
                <a:latin typeface="Times New Roman" panose="02020603050405020304" pitchFamily="18" charset="0"/>
                <a:cs typeface="Times New Roman" panose="02020603050405020304" pitchFamily="18" charset="0"/>
              </a:rPr>
              <a:t>Radiocarbon Dating</a:t>
            </a:r>
          </a:p>
          <a:p>
            <a:endParaRPr lang="en-US" sz="1100"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Absolute</a:t>
            </a:r>
            <a:r>
              <a:rPr lang="en-US" sz="1100" baseline="0" dirty="0" smtClean="0">
                <a:latin typeface="Times New Roman" panose="02020603050405020304" pitchFamily="18" charset="0"/>
                <a:cs typeface="Times New Roman" panose="02020603050405020304" pitchFamily="18" charset="0"/>
              </a:rPr>
              <a:t> Dating gives a calendar date for something found at an archaeological site. One form of absolute dating is r</a:t>
            </a:r>
            <a:r>
              <a:rPr lang="en-US" sz="1100" dirty="0" smtClean="0">
                <a:latin typeface="Times New Roman" panose="02020603050405020304" pitchFamily="18" charset="0"/>
                <a:cs typeface="Times New Roman" panose="02020603050405020304" pitchFamily="18" charset="0"/>
              </a:rPr>
              <a:t>adiocarbon, or carbon-14, dating. Archaeologists often find organic remains, like bone or wood, at a site. This method tells the age of organic remains up to 50,000 years old!</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Let’s talk more about carbon-14 dating. All living things contain the element carbon. They absorb the</a:t>
            </a:r>
            <a:r>
              <a:rPr lang="en-US" sz="1100" baseline="0" dirty="0" smtClean="0">
                <a:latin typeface="Times New Roman" panose="02020603050405020304" pitchFamily="18" charset="0"/>
                <a:cs typeface="Times New Roman" panose="02020603050405020304" pitchFamily="18" charset="0"/>
              </a:rPr>
              <a:t> carbon while they are alive, and they stop absorbing carbon when they die. </a:t>
            </a:r>
            <a:r>
              <a:rPr lang="en-US" sz="1100" dirty="0" smtClean="0">
                <a:latin typeface="Times New Roman" panose="02020603050405020304" pitchFamily="18" charset="0"/>
                <a:cs typeface="Times New Roman" panose="02020603050405020304" pitchFamily="18" charset="0"/>
              </a:rPr>
              <a:t>A tiny part of that carbon, carbon-14, is naturally radioactive. The amount of carbon-14 in any living thing is the same. For example, the percent in this woolly mammoth on the left would be the same when it was alive as the percent in any other living plant or animal. After death, though, the carbon-14 starts decaying. Scientists know that it takes 5,730 years for half of carbon-14 to decay once a living thing dies, known as the half-life of carbon-14. The amount of other carbon atoms remains the same even after death.</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Here is an example of the process of carbon-14 in archaeology. Archaeologists discover the remains of a woolly mammoth with a spear point in it at an archaeological site. The amount of carbon-14 that remains is determined from a small sample of the mammoth. The ratio of carbon-14 to the other carbon atoms in the sample tells the archaeologist how long ago the animal died. This information also gives the archaeologist information on the age of the site.</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sz="1050" dirty="0" smtClean="0">
                <a:latin typeface="Times New Roman" panose="02020603050405020304" pitchFamily="18" charset="0"/>
                <a:cs typeface="Times New Roman" panose="02020603050405020304" pitchFamily="18" charset="0"/>
              </a:rPr>
              <a:t>Image credits:</a:t>
            </a:r>
          </a:p>
          <a:p>
            <a:pPr>
              <a:lnSpc>
                <a:spcPct val="100000"/>
              </a:lnSpc>
              <a:spcBef>
                <a:spcPts val="0"/>
              </a:spcBef>
              <a:spcAft>
                <a:spcPts val="0"/>
              </a:spcAft>
            </a:pPr>
            <a:r>
              <a:rPr lang="en-US" sz="1050" spc="-10" baseline="0" dirty="0" smtClean="0">
                <a:latin typeface="Times New Roman" panose="02020603050405020304" pitchFamily="18" charset="0"/>
                <a:cs typeface="Times New Roman" panose="02020603050405020304" pitchFamily="18" charset="0"/>
              </a:rPr>
              <a:t>A-Z Animals,</a:t>
            </a:r>
            <a:r>
              <a:rPr lang="en-US" sz="1050" u="sng" kern="1200" spc="-10" baseline="0" dirty="0" smtClean="0">
                <a:solidFill>
                  <a:srgbClr val="000000"/>
                </a:solidFill>
                <a:effectLst/>
                <a:latin typeface="Times New Roman" panose="02020603050405020304" pitchFamily="18" charset="0"/>
                <a:ea typeface="+mn-ea"/>
                <a:cs typeface="Times New Roman" panose="02020603050405020304" pitchFamily="18" charset="0"/>
                <a:hlinkClick r:id="rId3"/>
              </a:rPr>
              <a:t> www.a-z-animals.com</a:t>
            </a:r>
            <a:r>
              <a:rPr lang="en-US" sz="1050" u="sng" kern="1200" spc="-1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1050" spc="-10" baseline="0" dirty="0" smtClean="0">
                <a:latin typeface="Times New Roman" panose="02020603050405020304" pitchFamily="18" charset="0"/>
                <a:cs typeface="Times New Roman" panose="02020603050405020304" pitchFamily="18" charset="0"/>
              </a:rPr>
              <a:t>© 2009–2015; Tracy O; The Woolly Mammoth at Royal BC Museum, Victoria, British Columbia (left)</a:t>
            </a:r>
          </a:p>
          <a:p>
            <a:pPr marL="0" marR="0">
              <a:lnSpc>
                <a:spcPct val="100000"/>
              </a:lnSpc>
              <a:spcBef>
                <a:spcPts val="0"/>
              </a:spcBef>
              <a:spcAft>
                <a:spcPts val="0"/>
              </a:spcAft>
            </a:pPr>
            <a:r>
              <a:rPr lang="en-US" sz="1050" u="sng" kern="1200" dirty="0" smtClean="0">
                <a:solidFill>
                  <a:srgbClr val="000000"/>
                </a:solidFill>
                <a:effectLst/>
                <a:latin typeface="Times New Roman" panose="02020603050405020304" pitchFamily="18" charset="0"/>
                <a:ea typeface="+mn-ea"/>
                <a:cs typeface="Times New Roman" panose="02020603050405020304" pitchFamily="18" charset="0"/>
                <a:hlinkClick r:id="rId4"/>
              </a:rPr>
              <a:t>https://openclipart.org/detail/652/atom-model</a:t>
            </a:r>
            <a:r>
              <a:rPr lang="en-US" sz="1050" u="sng" kern="120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1050" dirty="0" smtClean="0">
                <a:latin typeface="Times New Roman" panose="02020603050405020304" pitchFamily="18" charset="0"/>
                <a:cs typeface="Times New Roman" panose="02020603050405020304" pitchFamily="18" charset="0"/>
              </a:rPr>
              <a:t>(center)</a:t>
            </a:r>
          </a:p>
          <a:p>
            <a:pPr marL="0" marR="0">
              <a:lnSpc>
                <a:spcPct val="100000"/>
              </a:lnSpc>
              <a:spcBef>
                <a:spcPts val="0"/>
              </a:spcBef>
              <a:spcAft>
                <a:spcPts val="0"/>
              </a:spcAft>
            </a:pPr>
            <a:r>
              <a:rPr lang="en-US" sz="1050" dirty="0" smtClean="0">
                <a:latin typeface="Times New Roman" panose="02020603050405020304" pitchFamily="18" charset="0"/>
                <a:cs typeface="Times New Roman" panose="02020603050405020304" pitchFamily="18" charset="0"/>
              </a:rPr>
              <a:t>National Park Service </a:t>
            </a:r>
            <a:r>
              <a:rPr lang="en-US" sz="1050" dirty="0" smtClean="0">
                <a:latin typeface="Times New Roman" panose="02020603050405020304" pitchFamily="18" charset="0"/>
                <a:cs typeface="Times New Roman" panose="02020603050405020304" pitchFamily="18" charset="0"/>
                <a:hlinkClick r:id="rId5"/>
              </a:rPr>
              <a:t>http://www.nps.gov/chis/learn/historyculture/pygmymammoth.htm</a:t>
            </a:r>
            <a:r>
              <a:rPr lang="en-US" sz="1050" dirty="0" smtClean="0">
                <a:latin typeface="Times New Roman" panose="02020603050405020304" pitchFamily="18" charset="0"/>
                <a:cs typeface="Times New Roman" panose="02020603050405020304" pitchFamily="18" charset="0"/>
              </a:rPr>
              <a:t> (</a:t>
            </a:r>
            <a:r>
              <a:rPr lang="en-US" sz="1050" dirty="0">
                <a:latin typeface="Times New Roman" panose="02020603050405020304" pitchFamily="18" charset="0"/>
                <a:cs typeface="Times New Roman" panose="02020603050405020304" pitchFamily="18" charset="0"/>
              </a:rPr>
              <a:t>right) </a:t>
            </a:r>
            <a:endParaRPr lang="en-US" sz="105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28</a:t>
            </a:fld>
            <a:endParaRPr lang="en-US" dirty="0"/>
          </a:p>
        </p:txBody>
      </p:sp>
    </p:spTree>
    <p:extLst>
      <p:ext uri="{BB962C8B-B14F-4D97-AF65-F5344CB8AC3E}">
        <p14:creationId xmlns:p14="http://schemas.microsoft.com/office/powerpoint/2010/main" val="3972232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852160" cy="3453712"/>
          </a:xfrm>
        </p:spPr>
        <p:txBody>
          <a:bodyPr/>
          <a:lstStyle/>
          <a:p>
            <a:r>
              <a:rPr lang="en-US" sz="1100" dirty="0" smtClean="0">
                <a:latin typeface="Times New Roman" panose="02020603050405020304" pitchFamily="18" charset="0"/>
                <a:cs typeface="Times New Roman" panose="02020603050405020304" pitchFamily="18" charset="0"/>
              </a:rPr>
              <a:t>Relative</a:t>
            </a:r>
            <a:r>
              <a:rPr lang="en-US" sz="1100" baseline="0" dirty="0" smtClean="0">
                <a:latin typeface="Times New Roman" panose="02020603050405020304" pitchFamily="18" charset="0"/>
                <a:cs typeface="Times New Roman" panose="02020603050405020304" pitchFamily="18" charset="0"/>
              </a:rPr>
              <a:t> Dating</a:t>
            </a:r>
          </a:p>
          <a:p>
            <a:endParaRPr lang="en-US" sz="1100" baseline="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Relative dating gives an estimate</a:t>
            </a:r>
            <a:r>
              <a:rPr lang="en-US" sz="1100" baseline="0" dirty="0" smtClean="0">
                <a:latin typeface="Times New Roman" panose="02020603050405020304" pitchFamily="18" charset="0"/>
                <a:cs typeface="Times New Roman" panose="02020603050405020304" pitchFamily="18" charset="0"/>
              </a:rPr>
              <a:t> of how old something is. One kind of relative dating</a:t>
            </a:r>
            <a:r>
              <a:rPr lang="en-US" sz="1100" dirty="0" smtClean="0">
                <a:latin typeface="Times New Roman" panose="02020603050405020304" pitchFamily="18" charset="0"/>
                <a:cs typeface="Times New Roman" panose="02020603050405020304" pitchFamily="18" charset="0"/>
              </a:rPr>
              <a:t> comes from two geology concepts: stratigraphy and the Law of Superposition. As we learned earlier, stratigraphy is the study of the layers of earth below the surface of the ground. The Law of Superposition tells us that these layers are deposited in a time sequence. What this means is that layers on or near the surface are younger than layers buried deeper. These two concepts can help an archaeologist determine which layers are older. An archaeologist can also use this method to determine the age of specific layers and artifacts.</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This image provides a visual example of relative dating. Very early people lived on Stratum D. After what may have been many years these people were no longer around. Their homes decayed or collapsed. Not long after that, soil and plants covered the area. Later, other people built their homes in the same location, as shown in Stratum C. After many more years, and what appears to be a natural event, the same thing happened to the people in Stratum C. New people made their home in the same place, as we see in Stratum A. Stratum D is older than Strata C and A, and Stratum A is the youngest or most recent activity. An archaeologist may discover these different levels during excavation. Each level will be carefully excavated, recorded and analyzed. In this diagram, there are two natural events. Stratum B is a flood event. Stratum E is sterile soil which tells the archaeologist there is no more human activity past this point.</a:t>
            </a:r>
          </a:p>
          <a:p>
            <a:endParaRPr lang="en-US" dirty="0" smtClean="0">
              <a:latin typeface="Times New Roman" panose="02020603050405020304" pitchFamily="18" charset="0"/>
              <a:cs typeface="Times New Roman" panose="02020603050405020304" pitchFamily="18" charset="0"/>
            </a:endParaRPr>
          </a:p>
          <a:p>
            <a:endParaRPr lang="en-US"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Image credit: Delaware Department of Transportation</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29</a:t>
            </a:fld>
            <a:endParaRPr lang="en-US" dirty="0"/>
          </a:p>
        </p:txBody>
      </p:sp>
    </p:spTree>
    <p:extLst>
      <p:ext uri="{BB962C8B-B14F-4D97-AF65-F5344CB8AC3E}">
        <p14:creationId xmlns:p14="http://schemas.microsoft.com/office/powerpoint/2010/main" val="319010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Archaeology</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You will learn what archaeology is and who works in this field. You will learn the process</a:t>
            </a:r>
            <a:r>
              <a:rPr lang="en-US" sz="1100" baseline="0" dirty="0" smtClean="0">
                <a:latin typeface="Times New Roman" panose="02020603050405020304" pitchFamily="18" charset="0"/>
                <a:cs typeface="Times New Roman" panose="02020603050405020304" pitchFamily="18" charset="0"/>
              </a:rPr>
              <a:t> of </a:t>
            </a:r>
            <a:r>
              <a:rPr lang="en-US" sz="1100" dirty="0" smtClean="0">
                <a:latin typeface="Times New Roman" panose="02020603050405020304" pitchFamily="18" charset="0"/>
                <a:cs typeface="Times New Roman" panose="02020603050405020304" pitchFamily="18" charset="0"/>
              </a:rPr>
              <a:t>archaeology, and why this field of research is important.</a:t>
            </a:r>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a:t>
            </a:fld>
            <a:endParaRPr lang="en-US" dirty="0"/>
          </a:p>
        </p:txBody>
      </p:sp>
    </p:spTree>
    <p:extLst>
      <p:ext uri="{BB962C8B-B14F-4D97-AF65-F5344CB8AC3E}">
        <p14:creationId xmlns:p14="http://schemas.microsoft.com/office/powerpoint/2010/main" val="3711894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a:t>
            </a:r>
          </a:p>
          <a:p>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This shows what we know so far about the process of archaeology. Archaeologists excavate a site after doing some</a:t>
            </a:r>
            <a:r>
              <a:rPr lang="en-US" sz="1100" baseline="0" dirty="0" smtClean="0">
                <a:latin typeface="Times New Roman" panose="02020603050405020304" pitchFamily="18" charset="0"/>
                <a:cs typeface="Times New Roman" panose="02020603050405020304" pitchFamily="18" charset="0"/>
              </a:rPr>
              <a:t> initial research and </a:t>
            </a:r>
            <a:r>
              <a:rPr lang="en-US" sz="1100" dirty="0" smtClean="0">
                <a:latin typeface="Times New Roman" panose="02020603050405020304" pitchFamily="18" charset="0"/>
                <a:cs typeface="Times New Roman" panose="02020603050405020304" pitchFamily="18" charset="0"/>
              </a:rPr>
              <a:t>forming hypotheses. They need permission to dig, and must follow specific laws and a code of ethics. Archaeologists take detailed notes during excavation.  Artifact analysis gives information about the people who built the site and the purpose of the site. Absolute dating and relative dating methods give clues to the age of the site.</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We have filled in more of our diagram, but we have a few more steps to discuss in the process of archaeology. Any guesses about the remaining steps?</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050" dirty="0" smtClean="0">
                <a:latin typeface="Times New Roman" panose="02020603050405020304" pitchFamily="18" charset="0"/>
                <a:cs typeface="Times New Roman" panose="02020603050405020304" pitchFamily="18" charset="0"/>
              </a:rPr>
              <a:t>Image credit: </a:t>
            </a:r>
          </a:p>
          <a:p>
            <a:pPr marL="0" marR="0">
              <a:lnSpc>
                <a:spcPct val="107000"/>
              </a:lnSpc>
              <a:spcBef>
                <a:spcPts val="0"/>
              </a:spcBef>
              <a:spcAft>
                <a:spcPts val="800"/>
              </a:spcAft>
            </a:pPr>
            <a:r>
              <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http://www.clker.com/clipart-six-6-rainbow-circular-arrows.html#</a:t>
            </a:r>
            <a:endParaRPr lang="en-US" sz="105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30</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Interpretation</a:t>
            </a:r>
            <a:r>
              <a:rPr lang="en-US" sz="1100" baseline="0" dirty="0" smtClean="0">
                <a:latin typeface="Times New Roman" panose="02020603050405020304" pitchFamily="18" charset="0"/>
                <a:cs typeface="Times New Roman" panose="02020603050405020304" pitchFamily="18" charset="0"/>
              </a:rPr>
              <a:t> </a:t>
            </a:r>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sz="1100" dirty="0" smtClean="0">
                <a:latin typeface="Times New Roman" panose="02020603050405020304" pitchFamily="18" charset="0"/>
                <a:cs typeface="Times New Roman" panose="02020603050405020304" pitchFamily="18" charset="0"/>
              </a:rPr>
              <a:t>“Interpretation” means to tell the story of the site. This story is an explanation of what may have happened, based on the analysis. The interpretation is the best information to explain what the site looked like, who lived there, and what activities took place. The archaeologist compares the analysis</a:t>
            </a:r>
            <a:r>
              <a:rPr lang="en-US" sz="1100" baseline="0" dirty="0" smtClean="0">
                <a:latin typeface="Times New Roman" panose="02020603050405020304" pitchFamily="18" charset="0"/>
                <a:cs typeface="Times New Roman" panose="02020603050405020304" pitchFamily="18" charset="0"/>
              </a:rPr>
              <a:t> and interpretations with the hypotheses to see if they are supported or not. </a:t>
            </a: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baseline="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baseline="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baseline="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baseline="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sz="1050" dirty="0" smtClean="0">
                <a:latin typeface="Times New Roman" panose="02020603050405020304" pitchFamily="18" charset="0"/>
                <a:cs typeface="Times New Roman" panose="02020603050405020304" pitchFamily="18" charset="0"/>
              </a:rPr>
              <a:t>Image credit:</a:t>
            </a:r>
          </a:p>
          <a:p>
            <a:r>
              <a:rPr lang="en-US" sz="1050" u="sng" kern="1200" dirty="0" smtClean="0">
                <a:solidFill>
                  <a:schemeClr val="tx1"/>
                </a:solidFill>
                <a:effectLst/>
                <a:latin typeface="Times New Roman" panose="02020603050405020304" pitchFamily="18" charset="0"/>
                <a:ea typeface="+mn-ea"/>
                <a:cs typeface="Times New Roman" panose="02020603050405020304" pitchFamily="18" charset="0"/>
                <a:hlinkClick r:id="rId3"/>
              </a:rPr>
              <a:t>https://openclipart.org/detail/190303/woman</a:t>
            </a:r>
            <a:endParaRPr lang="en-US" sz="105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31</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Publication </a:t>
            </a:r>
          </a:p>
          <a:p>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baseline="0" dirty="0" smtClean="0">
                <a:latin typeface="Times New Roman" panose="02020603050405020304" pitchFamily="18" charset="0"/>
                <a:cs typeface="Times New Roman" panose="02020603050405020304" pitchFamily="18" charset="0"/>
              </a:rPr>
              <a:t>Publication is the last step in the process of archaeology. Archaeologists share what they learned at the site. They share this data with the general public and with other scientists. These other scientists may agree, disagree, or add to the interpretation. And sometimes other scientists give their own interpretation of what may have happened at a site.</a:t>
            </a: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r>
              <a:rPr lang="en-US" sz="1100" baseline="0" dirty="0" smtClean="0">
                <a:latin typeface="Times New Roman" panose="02020603050405020304" pitchFamily="18" charset="0"/>
                <a:cs typeface="Times New Roman" panose="02020603050405020304" pitchFamily="18" charset="0"/>
              </a:rPr>
              <a:t>Archaeologists share their work by writing an article in a magazine or journal. Some archaeologists write a book about what they discovered. They can also make a brochure about an archaeology site.</a:t>
            </a: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r>
              <a:rPr lang="en-US" sz="1050" baseline="0" dirty="0" smtClean="0">
                <a:latin typeface="Times New Roman" panose="02020603050405020304" pitchFamily="18" charset="0"/>
                <a:cs typeface="Times New Roman" panose="02020603050405020304" pitchFamily="18" charset="0"/>
              </a:rPr>
              <a:t>Image credits:</a:t>
            </a:r>
          </a:p>
          <a:p>
            <a:pPr defTabSz="931774">
              <a:defRPr/>
            </a:pPr>
            <a:r>
              <a:rPr lang="en-US" sz="1050" baseline="0" dirty="0" smtClean="0">
                <a:latin typeface="Times New Roman" panose="02020603050405020304" pitchFamily="18" charset="0"/>
                <a:cs typeface="Times New Roman" panose="02020603050405020304" pitchFamily="18" charset="0"/>
              </a:rPr>
              <a:t>Louisiana Archaeological Society (left)</a:t>
            </a:r>
          </a:p>
          <a:p>
            <a:pPr defTabSz="931774">
              <a:defRPr/>
            </a:pPr>
            <a:r>
              <a:rPr lang="en-US" sz="1050" baseline="0" dirty="0" smtClean="0">
                <a:latin typeface="Times New Roman" panose="02020603050405020304" pitchFamily="18" charset="0"/>
                <a:cs typeface="Times New Roman" panose="02020603050405020304" pitchFamily="18" charset="0"/>
              </a:rPr>
              <a:t>LSU Press (center)</a:t>
            </a:r>
          </a:p>
          <a:p>
            <a:pPr defTabSz="931774">
              <a:defRPr/>
            </a:pPr>
            <a:r>
              <a:rPr lang="en-US" sz="1050" baseline="0" dirty="0" smtClean="0">
                <a:latin typeface="Times New Roman" panose="02020603050405020304" pitchFamily="18" charset="0"/>
                <a:cs typeface="Times New Roman" panose="02020603050405020304" pitchFamily="18" charset="0"/>
              </a:rPr>
              <a:t>Louisiana Division of Archaeology (right)</a:t>
            </a:r>
          </a:p>
          <a:p>
            <a:pPr defTabSz="931774">
              <a:defRPr/>
            </a:pPr>
            <a:endParaRPr lang="en-US"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32</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a:t>
            </a:r>
          </a:p>
          <a:p>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Our circle is now complete. We chose a circle diagram to show that the process of archaeology can continue. Archaeologists often have more questions about a site after the initial investigation. This means that the process will begin again with these new questions.</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050" dirty="0" smtClean="0">
                <a:latin typeface="Times New Roman" panose="02020603050405020304" pitchFamily="18" charset="0"/>
                <a:cs typeface="Times New Roman" panose="02020603050405020304" pitchFamily="18" charset="0"/>
              </a:rPr>
              <a:t>Image credit:</a:t>
            </a:r>
            <a:r>
              <a:rPr lang="en-US" sz="1050" baseline="0" dirty="0" smtClean="0">
                <a:latin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http://www.clker.com/clipart-six-6-rainbow-circular-arrows.html#</a:t>
            </a:r>
            <a:endParaRPr lang="en-US" sz="105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33</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Why do we study the past?</a:t>
            </a:r>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You may wonder why we study the past. Humans are curious by nature, and ask a lot of questions. Many of us want to know how people lived in the past. We may especially want to know if these earlier people were the same as us or if they were different.</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Archaeologists study the past to understand how people lived and changed. They are curious about what may have happened to bring about those changes. We can use this information to have a better understanding of our world.</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34</a:t>
            </a:fld>
            <a:endParaRPr lang="en-US" dirty="0"/>
          </a:p>
        </p:txBody>
      </p:sp>
    </p:spTree>
    <p:extLst>
      <p:ext uri="{BB962C8B-B14F-4D97-AF65-F5344CB8AC3E}">
        <p14:creationId xmlns:p14="http://schemas.microsoft.com/office/powerpoint/2010/main" val="2026605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Why should we preserve the past?</a:t>
            </a:r>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r>
              <a:rPr lang="en-US" sz="1100" baseline="0" dirty="0" smtClean="0">
                <a:latin typeface="Times New Roman" panose="02020603050405020304" pitchFamily="18" charset="0"/>
                <a:cs typeface="Times New Roman" panose="02020603050405020304" pitchFamily="18" charset="0"/>
              </a:rPr>
              <a:t>You may also ask why we should preserve the past. Archaeological sites are one of a kind, sort of like your fingerprints. Once these sites are gone that information is lost to us forever. Many sites are from important moments in our history. Other sites help fill in the gaps of what we know about our past. People can understand more about their history by reading about these sites or visiting them.</a:t>
            </a:r>
          </a:p>
          <a:p>
            <a:endParaRPr lang="en-US" sz="1100" baseline="0" dirty="0" smtClean="0">
              <a:latin typeface="Times New Roman" panose="02020603050405020304" pitchFamily="18" charset="0"/>
              <a:cs typeface="Times New Roman" panose="02020603050405020304" pitchFamily="18" charset="0"/>
            </a:endParaRPr>
          </a:p>
          <a:p>
            <a:r>
              <a:rPr lang="en-US" sz="1100" baseline="0" dirty="0" smtClean="0">
                <a:latin typeface="Times New Roman" panose="02020603050405020304" pitchFamily="18" charset="0"/>
                <a:cs typeface="Times New Roman" panose="02020603050405020304" pitchFamily="18" charset="0"/>
              </a:rPr>
              <a:t>The past is important because it defines who we are through memory, continuity and identity.  The past gives us a sense of orientation of who we are and our place in this world. Archaeology helps us see and understand changes in human society through time.</a:t>
            </a: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r>
              <a:rPr lang="en-US" sz="1050" baseline="0" dirty="0" smtClean="0">
                <a:latin typeface="Times New Roman" panose="02020603050405020304" pitchFamily="18" charset="0"/>
                <a:cs typeface="Times New Roman" panose="02020603050405020304" pitchFamily="18" charset="0"/>
              </a:rPr>
              <a:t>Image credit:</a:t>
            </a:r>
          </a:p>
          <a:p>
            <a:r>
              <a:rPr lang="en-US" sz="1050" baseline="0" dirty="0" smtClean="0">
                <a:latin typeface="Times New Roman" panose="02020603050405020304" pitchFamily="18" charset="0"/>
                <a:cs typeface="Times New Roman" panose="02020603050405020304" pitchFamily="18" charset="0"/>
                <a:hlinkClick r:id="rId3"/>
              </a:rPr>
              <a:t>https://openclipart.org/detail/94687/fingerprint-search-with-slight-magnification</a:t>
            </a:r>
            <a:endParaRPr lang="en-US" sz="105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35</a:t>
            </a:fld>
            <a:endParaRPr lang="en-US" dirty="0"/>
          </a:p>
        </p:txBody>
      </p:sp>
    </p:spTree>
    <p:extLst>
      <p:ext uri="{BB962C8B-B14F-4D97-AF65-F5344CB8AC3E}">
        <p14:creationId xmlns:p14="http://schemas.microsoft.com/office/powerpoint/2010/main" val="2026605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Remember</a:t>
            </a:r>
            <a:r>
              <a:rPr lang="en-US" sz="1100" baseline="0" dirty="0" smtClean="0">
                <a:latin typeface="Times New Roman" panose="02020603050405020304" pitchFamily="18" charset="0"/>
                <a:cs typeface="Times New Roman" panose="02020603050405020304" pitchFamily="18" charset="0"/>
              </a:rPr>
              <a:t> those three things you listed about archaeology? Take a look at the list you made and compare that information to what you now know. What is different? What is the same?</a:t>
            </a:r>
            <a:endParaRPr lang="en-US" sz="11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36</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37</a:t>
            </a:fld>
            <a:endParaRPr lang="en-US" dirty="0"/>
          </a:p>
        </p:txBody>
      </p:sp>
    </p:spTree>
    <p:extLst>
      <p:ext uri="{BB962C8B-B14F-4D97-AF65-F5344CB8AC3E}">
        <p14:creationId xmlns:p14="http://schemas.microsoft.com/office/powerpoint/2010/main" val="202660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latin typeface="Times New Roman" panose="02020603050405020304" pitchFamily="18" charset="0"/>
                <a:cs typeface="Times New Roman" panose="02020603050405020304" pitchFamily="18" charset="0"/>
              </a:rPr>
              <a:t>Archaeology</a:t>
            </a:r>
          </a:p>
          <a:p>
            <a:pPr defTabSz="931774">
              <a:defRPr/>
            </a:pPr>
            <a:endParaRPr lang="en-US" sz="1100" dirty="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Before we begin, list three things you know about archaeology. Hold on to this list, we will look at it again later.</a:t>
            </a:r>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4</a:t>
            </a:fld>
            <a:endParaRPr lang="en-US" dirty="0"/>
          </a:p>
        </p:txBody>
      </p:sp>
    </p:spTree>
    <p:extLst>
      <p:ext uri="{BB962C8B-B14F-4D97-AF65-F5344CB8AC3E}">
        <p14:creationId xmlns:p14="http://schemas.microsoft.com/office/powerpoint/2010/main" val="373173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i="0" baseline="0" dirty="0" smtClean="0">
                <a:latin typeface="Times New Roman" panose="02020603050405020304" pitchFamily="18" charset="0"/>
                <a:cs typeface="Times New Roman" panose="02020603050405020304" pitchFamily="18" charset="0"/>
              </a:rPr>
              <a:t>What is archaeology?</a:t>
            </a:r>
            <a:endParaRPr lang="en-US" sz="1100" i="0" dirty="0" smtClean="0">
              <a:latin typeface="Times New Roman" panose="02020603050405020304" pitchFamily="18" charset="0"/>
              <a:cs typeface="Times New Roman" panose="02020603050405020304" pitchFamily="18" charset="0"/>
            </a:endParaRPr>
          </a:p>
          <a:p>
            <a:pPr defTabSz="931774">
              <a:defRPr/>
            </a:pPr>
            <a:endParaRPr lang="en-US" sz="1100" i="1"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Archaeology </a:t>
            </a:r>
            <a:r>
              <a:rPr lang="en-US" sz="1100" dirty="0">
                <a:latin typeface="Times New Roman" panose="02020603050405020304" pitchFamily="18" charset="0"/>
                <a:cs typeface="Times New Roman" panose="02020603050405020304" pitchFamily="18" charset="0"/>
              </a:rPr>
              <a:t>is the study of people who lived in the past through the things they left behind. Archaeology is not the study of dinosaurs or fossils</a:t>
            </a:r>
            <a:r>
              <a:rPr lang="en-US" sz="1100" dirty="0" smtClean="0">
                <a:latin typeface="Times New Roman" panose="02020603050405020304" pitchFamily="18" charset="0"/>
                <a:cs typeface="Times New Roman" panose="02020603050405020304" pitchFamily="18" charset="0"/>
              </a:rPr>
              <a:t>. </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Image credit: </a:t>
            </a:r>
          </a:p>
          <a:p>
            <a:r>
              <a:rPr lang="en-US" sz="1050" dirty="0" smtClean="0">
                <a:latin typeface="Times New Roman" panose="02020603050405020304" pitchFamily="18" charset="0"/>
                <a:cs typeface="Times New Roman" panose="02020603050405020304" pitchFamily="18" charset="0"/>
              </a:rPr>
              <a:t>https://openclipart.org/detail/25741/architetto-dino-04</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5</a:t>
            </a:fld>
            <a:endParaRPr lang="en-US" dirty="0"/>
          </a:p>
        </p:txBody>
      </p:sp>
    </p:spTree>
    <p:extLst>
      <p:ext uri="{BB962C8B-B14F-4D97-AF65-F5344CB8AC3E}">
        <p14:creationId xmlns:p14="http://schemas.microsoft.com/office/powerpoint/2010/main" val="275939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latin typeface="Times New Roman" panose="02020603050405020304" pitchFamily="18" charset="0"/>
                <a:cs typeface="Times New Roman" panose="02020603050405020304" pitchFamily="18" charset="0"/>
              </a:rPr>
              <a:t>Artifacts </a:t>
            </a:r>
          </a:p>
          <a:p>
            <a:pPr defTabSz="931774">
              <a:defRPr/>
            </a:pPr>
            <a:endParaRPr lang="en-US" sz="1100" dirty="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Artifacts are some of the things people leave behind. Artifacts are portable, like pottery and stone points. These artifacts are from a site in Avoyelles Parish, Louisiana. They are more than 2,000 years old. </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050" dirty="0" smtClean="0">
                <a:latin typeface="Times New Roman" panose="02020603050405020304" pitchFamily="18" charset="0"/>
                <a:cs typeface="Times New Roman" panose="02020603050405020304" pitchFamily="18" charset="0"/>
              </a:rPr>
              <a:t>Image credit: </a:t>
            </a:r>
          </a:p>
          <a:p>
            <a:pPr defTabSz="931774">
              <a:defRPr/>
            </a:pPr>
            <a:r>
              <a:rPr lang="en-US" sz="1050" dirty="0" smtClean="0">
                <a:latin typeface="Times New Roman" panose="02020603050405020304" pitchFamily="18" charset="0"/>
                <a:cs typeface="Times New Roman" panose="02020603050405020304" pitchFamily="18" charset="0"/>
              </a:rPr>
              <a:t>Louisiana</a:t>
            </a:r>
            <a:r>
              <a:rPr lang="en-US" sz="1050" baseline="0" dirty="0" smtClean="0">
                <a:latin typeface="Times New Roman" panose="02020603050405020304" pitchFamily="18" charset="0"/>
                <a:cs typeface="Times New Roman" panose="02020603050405020304" pitchFamily="18" charset="0"/>
              </a:rPr>
              <a:t> </a:t>
            </a:r>
            <a:r>
              <a:rPr lang="en-US" sz="1050" dirty="0" smtClean="0">
                <a:latin typeface="Times New Roman" panose="02020603050405020304" pitchFamily="18" charset="0"/>
                <a:cs typeface="Times New Roman" panose="02020603050405020304" pitchFamily="18" charset="0"/>
              </a:rPr>
              <a:t>Division of Archaeology</a:t>
            </a:r>
          </a:p>
          <a:p>
            <a:pPr defTabSz="931774">
              <a:defRPr/>
            </a:pPr>
            <a:r>
              <a:rPr lang="en-US" sz="1050" dirty="0" smtClean="0">
                <a:latin typeface="Times New Roman" panose="02020603050405020304" pitchFamily="18" charset="0"/>
                <a:cs typeface="Times New Roman" panose="02020603050405020304" pitchFamily="18" charset="0"/>
              </a:rPr>
              <a:t>Catalogue Numbers 364275 and 369041, Department of Anthropology, Smithsonian Institution</a:t>
            </a:r>
          </a:p>
          <a:p>
            <a:pPr defTabSz="931774">
              <a:defRPr/>
            </a:pPr>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6</a:t>
            </a:fld>
            <a:endParaRPr lang="en-US" dirty="0"/>
          </a:p>
        </p:txBody>
      </p:sp>
    </p:spTree>
    <p:extLst>
      <p:ext uri="{BB962C8B-B14F-4D97-AF65-F5344CB8AC3E}">
        <p14:creationId xmlns:p14="http://schemas.microsoft.com/office/powerpoint/2010/main" val="207959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Landscape</a:t>
            </a:r>
          </a:p>
          <a:p>
            <a:endParaRPr lang="en-US" sz="1100"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People can also leave behind changes to the landscape. This is an earth mound in Avoyelles Parish, built over 2,000 years ago. A modern fence</a:t>
            </a:r>
            <a:r>
              <a:rPr lang="en-US" sz="1100" baseline="0" dirty="0" smtClean="0">
                <a:latin typeface="Times New Roman" panose="02020603050405020304" pitchFamily="18" charset="0"/>
                <a:cs typeface="Times New Roman" panose="02020603050405020304" pitchFamily="18" charset="0"/>
              </a:rPr>
              <a:t> protects this mound.</a:t>
            </a:r>
            <a:r>
              <a:rPr lang="en-US" sz="1100" dirty="0" smtClean="0">
                <a:latin typeface="Times New Roman" panose="02020603050405020304" pitchFamily="18" charset="0"/>
                <a:cs typeface="Times New Roman" panose="02020603050405020304" pitchFamily="18" charset="0"/>
              </a:rPr>
              <a:t> A</a:t>
            </a:r>
            <a:r>
              <a:rPr lang="en-US" sz="1100" baseline="0" dirty="0" smtClean="0">
                <a:latin typeface="Times New Roman" panose="02020603050405020304" pitchFamily="18" charset="0"/>
                <a:cs typeface="Times New Roman" panose="02020603050405020304" pitchFamily="18" charset="0"/>
              </a:rPr>
              <a:t>rchaeologists refer to mounds as features. Features are remains that people leave behind that are not portable. In addition to mounds, features include outlines of buildings, garbage pits, hearths, and graves.</a:t>
            </a: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r>
              <a:rPr lang="en-US" sz="1050" baseline="0" dirty="0" smtClean="0">
                <a:latin typeface="Times New Roman" panose="02020603050405020304" pitchFamily="18" charset="0"/>
                <a:cs typeface="Times New Roman" panose="02020603050405020304" pitchFamily="18" charset="0"/>
              </a:rPr>
              <a:t>Image credit:</a:t>
            </a:r>
          </a:p>
          <a:p>
            <a:r>
              <a:rPr lang="en-US" sz="1050" baseline="0" dirty="0" smtClean="0">
                <a:latin typeface="Times New Roman" panose="02020603050405020304" pitchFamily="18" charset="0"/>
                <a:cs typeface="Times New Roman" panose="02020603050405020304" pitchFamily="18" charset="0"/>
              </a:rPr>
              <a:t>Louisiana Division of Archaeology</a:t>
            </a:r>
          </a:p>
          <a:p>
            <a:endParaRPr lang="en-US" baseline="0" dirty="0" smtClean="0">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7</a:t>
            </a:fld>
            <a:endParaRPr lang="en-US" dirty="0"/>
          </a:p>
        </p:txBody>
      </p:sp>
    </p:spTree>
    <p:extLst>
      <p:ext uri="{BB962C8B-B14F-4D97-AF65-F5344CB8AC3E}">
        <p14:creationId xmlns:p14="http://schemas.microsoft.com/office/powerpoint/2010/main" val="1240694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Time Periods of Archaeology</a:t>
            </a:r>
          </a:p>
          <a:p>
            <a:endParaRPr lang="en-US" sz="1100" dirty="0">
              <a:latin typeface="Times New Roman" panose="02020603050405020304" pitchFamily="18" charset="0"/>
              <a:cs typeface="Times New Roman" panose="02020603050405020304" pitchFamily="18" charset="0"/>
            </a:endParaRPr>
          </a:p>
          <a:p>
            <a:r>
              <a:rPr lang="en-US" sz="1100" kern="1200" dirty="0" smtClean="0">
                <a:solidFill>
                  <a:schemeClr val="tx1"/>
                </a:solidFill>
                <a:effectLst/>
                <a:latin typeface="Times New Roman" panose="02020603050405020304" pitchFamily="18" charset="0"/>
                <a:cs typeface="Times New Roman" panose="02020603050405020304" pitchFamily="18" charset="0"/>
              </a:rPr>
              <a:t>Archaeologists divide the field into two major time periods, prehistoric and historic. “Prehistoric” is a time before writing was invented. This is a drawing of Watson Brake in Ouachita Parish. The earth mounds and oval earth ring are more than 5,000 years old.</a:t>
            </a: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r>
              <a:rPr lang="en-US" sz="1050" kern="1200" dirty="0" smtClean="0">
                <a:solidFill>
                  <a:schemeClr val="tx1"/>
                </a:solidFill>
                <a:effectLst/>
                <a:latin typeface="Times New Roman" panose="02020603050405020304" pitchFamily="18" charset="0"/>
                <a:cs typeface="Times New Roman" panose="02020603050405020304" pitchFamily="18" charset="0"/>
              </a:rPr>
              <a:t>Image credit: </a:t>
            </a:r>
          </a:p>
          <a:p>
            <a:r>
              <a:rPr lang="en-US" sz="1050" kern="1200" dirty="0" smtClean="0">
                <a:solidFill>
                  <a:schemeClr val="tx1"/>
                </a:solidFill>
                <a:effectLst/>
                <a:latin typeface="Times New Roman" panose="02020603050405020304" pitchFamily="18" charset="0"/>
                <a:cs typeface="Times New Roman" panose="02020603050405020304" pitchFamily="18" charset="0"/>
              </a:rPr>
              <a:t>Jon Gibson</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8</a:t>
            </a:fld>
            <a:endParaRPr lang="en-US" dirty="0"/>
          </a:p>
        </p:txBody>
      </p:sp>
    </p:spTree>
    <p:extLst>
      <p:ext uri="{BB962C8B-B14F-4D97-AF65-F5344CB8AC3E}">
        <p14:creationId xmlns:p14="http://schemas.microsoft.com/office/powerpoint/2010/main" val="4153705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Time Periods of Archaeology</a:t>
            </a:r>
          </a:p>
          <a:p>
            <a:endParaRPr lang="en-US" sz="1100" dirty="0">
              <a:latin typeface="Times New Roman" panose="02020603050405020304" pitchFamily="18" charset="0"/>
              <a:cs typeface="Times New Roman" panose="02020603050405020304" pitchFamily="18" charset="0"/>
            </a:endParaRPr>
          </a:p>
          <a:p>
            <a:r>
              <a:rPr lang="en-US" sz="1100" kern="1200" dirty="0" smtClean="0">
                <a:solidFill>
                  <a:schemeClr val="tx1"/>
                </a:solidFill>
                <a:effectLst/>
                <a:latin typeface="Times New Roman" panose="02020603050405020304" pitchFamily="18" charset="0"/>
                <a:cs typeface="Times New Roman" panose="02020603050405020304" pitchFamily="18" charset="0"/>
              </a:rPr>
              <a:t>“Historic” is a time when writing was used. This is a picture of the Allen House in Desoto Parish, built in 1848. That makes it more than 160 years old.</a:t>
            </a: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r>
              <a:rPr lang="en-US" sz="1050" kern="1200" dirty="0" smtClean="0">
                <a:solidFill>
                  <a:schemeClr val="tx1"/>
                </a:solidFill>
                <a:effectLst/>
                <a:latin typeface="Times New Roman" panose="02020603050405020304" pitchFamily="18" charset="0"/>
                <a:cs typeface="Times New Roman" panose="02020603050405020304" pitchFamily="18" charset="0"/>
              </a:rPr>
              <a:t>Image credit: </a:t>
            </a:r>
          </a:p>
          <a:p>
            <a:r>
              <a:rPr lang="en-US" sz="1050" kern="1200" dirty="0" smtClean="0">
                <a:solidFill>
                  <a:schemeClr val="tx1"/>
                </a:solidFill>
                <a:effectLst/>
                <a:latin typeface="Times New Roman" panose="02020603050405020304" pitchFamily="18" charset="0"/>
                <a:cs typeface="Times New Roman" panose="02020603050405020304" pitchFamily="18" charset="0"/>
              </a:rPr>
              <a:t>Louisiana</a:t>
            </a:r>
            <a:r>
              <a:rPr lang="en-US" sz="1050" kern="1200" baseline="0" dirty="0" smtClean="0">
                <a:solidFill>
                  <a:schemeClr val="tx1"/>
                </a:solidFill>
                <a:effectLst/>
                <a:latin typeface="Times New Roman" panose="02020603050405020304" pitchFamily="18" charset="0"/>
                <a:cs typeface="Times New Roman" panose="02020603050405020304" pitchFamily="18" charset="0"/>
              </a:rPr>
              <a:t> Division of Archaeology</a:t>
            </a:r>
            <a:endParaRPr lang="en-US" sz="1050" kern="1200"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9</a:t>
            </a:fld>
            <a:endParaRPr lang="en-US" dirty="0"/>
          </a:p>
        </p:txBody>
      </p:sp>
    </p:spTree>
    <p:extLst>
      <p:ext uri="{BB962C8B-B14F-4D97-AF65-F5344CB8AC3E}">
        <p14:creationId xmlns:p14="http://schemas.microsoft.com/office/powerpoint/2010/main" val="4153705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AFEBB0-C12F-4A82-A586-B91302E66231}" type="datetimeFigureOut">
              <a:rPr lang="en-US" smtClean="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159792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FEBB0-C12F-4A82-A586-B91302E66231}" type="datetimeFigureOut">
              <a:rPr lang="en-US" smtClean="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421277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FEBB0-C12F-4A82-A586-B91302E66231}" type="datetimeFigureOut">
              <a:rPr lang="en-US" smtClean="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270205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FEBB0-C12F-4A82-A586-B91302E66231}" type="datetimeFigureOut">
              <a:rPr lang="en-US" smtClean="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17196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AFEBB0-C12F-4A82-A586-B91302E66231}" type="datetimeFigureOut">
              <a:rPr lang="en-US" smtClean="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299231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AFEBB0-C12F-4A82-A586-B91302E66231}" type="datetimeFigureOut">
              <a:rPr lang="en-US" smtClean="0"/>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240951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AFEBB0-C12F-4A82-A586-B91302E66231}" type="datetimeFigureOut">
              <a:rPr lang="en-US" smtClean="0"/>
              <a:t>12/21/2016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224802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AFEBB0-C12F-4A82-A586-B91302E66231}" type="datetimeFigureOut">
              <a:rPr lang="en-US" smtClean="0"/>
              <a:t>12/21/2016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400220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FEBB0-C12F-4A82-A586-B91302E66231}" type="datetimeFigureOut">
              <a:rPr lang="en-US" smtClean="0"/>
              <a:t>12/21/2016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19032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FEBB0-C12F-4A82-A586-B91302E66231}" type="datetimeFigureOut">
              <a:rPr lang="en-US" smtClean="0"/>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163590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FEBB0-C12F-4A82-A586-B91302E66231}" type="datetimeFigureOut">
              <a:rPr lang="en-US" smtClean="0"/>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2670423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FEBB0-C12F-4A82-A586-B91302E66231}" type="datetimeFigureOut">
              <a:rPr lang="en-US" smtClean="0"/>
              <a:t>12/21/2016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44932-55F7-4F4F-AE46-556ABCFF88DD}" type="slidenum">
              <a:rPr lang="en-US" smtClean="0"/>
              <a:t>‹#›</a:t>
            </a:fld>
            <a:endParaRPr lang="en-US" dirty="0"/>
          </a:p>
        </p:txBody>
      </p:sp>
    </p:spTree>
    <p:extLst>
      <p:ext uri="{BB962C8B-B14F-4D97-AF65-F5344CB8AC3E}">
        <p14:creationId xmlns:p14="http://schemas.microsoft.com/office/powerpoint/2010/main" val="4168571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18.jpeg"/><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gif"/><Relationship Id="rId12"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gif"/><Relationship Id="rId15" Type="http://schemas.openxmlformats.org/officeDocument/2006/relationships/image" Target="../media/image3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gif"/></Relationships>
</file>

<file path=ppt/slides/_rels/slide25.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png"/><Relationship Id="rId18" Type="http://schemas.openxmlformats.org/officeDocument/2006/relationships/image" Target="../media/image38.jpeg"/><Relationship Id="rId3" Type="http://schemas.openxmlformats.org/officeDocument/2006/relationships/notesSlide" Target="../notesSlides/notesSlide25.xml"/><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image" Target="../media/image39.emf"/><Relationship Id="rId2" Type="http://schemas.openxmlformats.org/officeDocument/2006/relationships/slideLayout" Target="../slideLayouts/slideLayout7.xml"/><Relationship Id="rId16" Type="http://schemas.openxmlformats.org/officeDocument/2006/relationships/package" Target="../embeddings/Microsoft_Excel_Worksheet1.xlsx"/><Relationship Id="rId1" Type="http://schemas.openxmlformats.org/officeDocument/2006/relationships/vmlDrawing" Target="../drawings/vmlDrawing1.vml"/><Relationship Id="rId6" Type="http://schemas.openxmlformats.org/officeDocument/2006/relationships/image" Target="../media/image28.gif"/><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gif"/><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 Id="rId1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tiff"/></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crt.la.gov/DiscoverArchaeology/"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75828" y="718066"/>
            <a:ext cx="8839200" cy="2101333"/>
          </a:xfrm>
        </p:spPr>
        <p:txBody>
          <a:bodyPr>
            <a:normAutofit/>
          </a:bodyPr>
          <a:lstStyle/>
          <a:p>
            <a:r>
              <a:rPr lang="en-US" sz="3200" dirty="0" smtClean="0">
                <a:latin typeface="Franklin Gothic" panose="02000003060000020004" pitchFamily="2" charset="0"/>
                <a:cs typeface="Arial" panose="020B0604020202020204" pitchFamily="34" charset="0"/>
              </a:rPr>
              <a:t>Introduction to </a:t>
            </a:r>
            <a:br>
              <a:rPr lang="en-US" sz="3200" dirty="0" smtClean="0">
                <a:latin typeface="Franklin Gothic" panose="02000003060000020004" pitchFamily="2" charset="0"/>
                <a:cs typeface="Arial" panose="020B0604020202020204" pitchFamily="34" charset="0"/>
              </a:rPr>
            </a:br>
            <a:r>
              <a:rPr lang="en-US" sz="7200" dirty="0" smtClean="0">
                <a:latin typeface="Matura MT Script Capitals" panose="03020802060602070202" pitchFamily="66" charset="0"/>
                <a:cs typeface="Arial" panose="020B0604020202020204" pitchFamily="34" charset="0"/>
              </a:rPr>
              <a:t>Archaeology</a:t>
            </a:r>
            <a:endParaRPr lang="en-US" sz="7200" dirty="0">
              <a:latin typeface="Matura MT Script Capitals" panose="03020802060602070202" pitchFamily="66" charset="0"/>
              <a:cs typeface="Arial" panose="020B0604020202020204" pitchFamily="34" charset="0"/>
            </a:endParaRPr>
          </a:p>
        </p:txBody>
      </p:sp>
      <p:sp>
        <p:nvSpPr>
          <p:cNvPr id="2" name="TextBox 1"/>
          <p:cNvSpPr txBox="1"/>
          <p:nvPr/>
        </p:nvSpPr>
        <p:spPr>
          <a:xfrm>
            <a:off x="442528" y="348734"/>
            <a:ext cx="8305800" cy="369332"/>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solidFill>
                  <a:schemeClr val="bg1"/>
                </a:solidFill>
                <a:latin typeface="Aharoni" panose="02010803020104030203" pitchFamily="2" charset="-79"/>
                <a:cs typeface="Aharoni" panose="02010803020104030203" pitchFamily="2" charset="-79"/>
              </a:rPr>
              <a:t>Learn about Louisiana’s Past through Archaeology</a:t>
            </a:r>
            <a:endParaRPr lang="en-US" dirty="0">
              <a:solidFill>
                <a:schemeClr val="bg1"/>
              </a:solidFill>
              <a:latin typeface="Aharoni" panose="02010803020104030203" pitchFamily="2" charset="-79"/>
              <a:cs typeface="Aharoni" panose="02010803020104030203" pitchFamily="2" charset="-79"/>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8" y="2590800"/>
            <a:ext cx="5864225" cy="3621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156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7500"/>
                    </a14:imgEffect>
                  </a14:imgLayer>
                </a14:imgProps>
              </a:ext>
              <a:ext uri="{28A0092B-C50C-407E-A947-70E740481C1C}">
                <a14:useLocalDpi xmlns:a14="http://schemas.microsoft.com/office/drawing/2010/main"/>
              </a:ext>
            </a:extLst>
          </a:blip>
          <a:stretch>
            <a:fillRect/>
          </a:stretch>
        </p:blipFill>
        <p:spPr>
          <a:xfrm rot="16200000">
            <a:off x="2247470" y="360093"/>
            <a:ext cx="4620591" cy="6851222"/>
          </a:xfrm>
          <a:prstGeom prst="rect">
            <a:avLst/>
          </a:prstGeom>
          <a:ln>
            <a:solidFill>
              <a:schemeClr val="tx1"/>
            </a:solidFill>
          </a:ln>
        </p:spPr>
      </p:pic>
      <p:sp>
        <p:nvSpPr>
          <p:cNvPr id="13" name="TextBox 12"/>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Career in Archaeology</a:t>
            </a:r>
            <a:endParaRPr lang="en-US" sz="2000" b="1" dirty="0">
              <a:latin typeface="Times New Roman" panose="02020603050405020304" pitchFamily="18" charset="0"/>
              <a:cs typeface="Times New Roman" panose="02020603050405020304" pitchFamily="18" charset="0"/>
            </a:endParaRPr>
          </a:p>
        </p:txBody>
      </p:sp>
      <p:sp>
        <p:nvSpPr>
          <p:cNvPr id="8" name="TextBox 7"/>
          <p:cNvSpPr txBox="1"/>
          <p:nvPr/>
        </p:nvSpPr>
        <p:spPr>
          <a:xfrm rot="16200000">
            <a:off x="7268294" y="5210889"/>
            <a:ext cx="1676400"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a:t>
            </a:r>
            <a:endParaRPr lang="en-US" sz="1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An archaeologist is a scientist who works in this field.</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843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An archaeologist goes to college.</a:t>
            </a:r>
            <a:endParaRPr lang="en-US" sz="2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2286000"/>
            <a:ext cx="4252239" cy="2348181"/>
          </a:xfrm>
          <a:prstGeom prst="rect">
            <a:avLst/>
          </a:prstGeom>
        </p:spPr>
      </p:pic>
      <p:sp>
        <p:nvSpPr>
          <p:cNvPr id="8" name="TextBox 7"/>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Career in Archaeology</a:t>
            </a:r>
            <a:endParaRPr lang="en-US" sz="2000" b="1" dirty="0">
              <a:latin typeface="Times New Roman" panose="02020603050405020304" pitchFamily="18" charset="0"/>
              <a:cs typeface="Times New Roman" panose="02020603050405020304" pitchFamily="18" charset="0"/>
            </a:endParaRPr>
          </a:p>
        </p:txBody>
      </p:sp>
      <p:sp>
        <p:nvSpPr>
          <p:cNvPr id="6" name="AutoShape 4" descr="https://openclipart.org/image/300px/svg_to_png/94021/graduation03.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6" descr="https://openclipart.org/image/300px/svg_to_png/94021/graduation03.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9" descr="https://openclipart.org/image/800px/svg_to_png/94015/graduation02.png"/>
          <p:cNvSpPr>
            <a:spLocks noChangeAspect="1" noChangeArrowheads="1"/>
          </p:cNvSpPr>
          <p:nvPr/>
        </p:nvSpPr>
        <p:spPr bwMode="auto">
          <a:xfrm>
            <a:off x="63500" y="-136525"/>
            <a:ext cx="3819525" cy="3571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9" name="Picture 11"/>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p:blipFill>
        <p:spPr bwMode="auto">
          <a:xfrm>
            <a:off x="4724399" y="1523999"/>
            <a:ext cx="3905251"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512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7768" y="735910"/>
            <a:ext cx="6122090" cy="6122090"/>
          </a:xfrm>
          <a:prstGeom prst="rect">
            <a:avLst/>
          </a:prstGeom>
        </p:spPr>
      </p:pic>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An archaeologist has career options and education options.</a:t>
            </a:r>
            <a:endParaRPr lang="en-US" sz="2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04419" y="923843"/>
            <a:ext cx="8335143"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Career in Archaeology</a:t>
            </a:r>
            <a:endParaRPr lang="en-US" sz="2000" b="1" dirty="0">
              <a:latin typeface="Times New Roman" panose="02020603050405020304" pitchFamily="18" charset="0"/>
              <a:cs typeface="Times New Roman" panose="02020603050405020304" pitchFamily="18" charset="0"/>
            </a:endParaRPr>
          </a:p>
        </p:txBody>
      </p:sp>
      <p:sp>
        <p:nvSpPr>
          <p:cNvPr id="11" name="Rectangle 10"/>
          <p:cNvSpPr/>
          <p:nvPr/>
        </p:nvSpPr>
        <p:spPr>
          <a:xfrm rot="780000">
            <a:off x="4662488" y="2616867"/>
            <a:ext cx="728718" cy="293512"/>
          </a:xfrm>
          <a:prstGeom prst="rect">
            <a:avLst/>
          </a:prstGeom>
          <a:solidFill>
            <a:srgbClr val="784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3" name="Rectangle 22"/>
          <p:cNvSpPr/>
          <p:nvPr/>
        </p:nvSpPr>
        <p:spPr>
          <a:xfrm rot="-1740000">
            <a:off x="5029010" y="1988339"/>
            <a:ext cx="582563" cy="311704"/>
          </a:xfrm>
          <a:prstGeom prst="rect">
            <a:avLst/>
          </a:prstGeom>
          <a:solidFill>
            <a:srgbClr val="854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TextBox 9"/>
          <p:cNvSpPr txBox="1"/>
          <p:nvPr/>
        </p:nvSpPr>
        <p:spPr>
          <a:xfrm rot="-1860000">
            <a:off x="4924754" y="1830574"/>
            <a:ext cx="980254" cy="523220"/>
          </a:xfrm>
          <a:prstGeom prst="rect">
            <a:avLst/>
          </a:prstGeom>
          <a:noFill/>
        </p:spPr>
        <p:txBody>
          <a:bodyPr wrap="square" rtlCol="0">
            <a:spAutoFit/>
          </a:bodyPr>
          <a:lstStyle/>
          <a:p>
            <a:r>
              <a:rPr lang="en-US" sz="1400" b="1" dirty="0" smtClean="0">
                <a:solidFill>
                  <a:schemeClr val="bg1"/>
                </a:solidFill>
              </a:rPr>
              <a:t>Private Company</a:t>
            </a:r>
            <a:endParaRPr lang="en-US" sz="1400" b="1" dirty="0">
              <a:solidFill>
                <a:schemeClr val="bg1"/>
              </a:solidFill>
            </a:endParaRPr>
          </a:p>
        </p:txBody>
      </p:sp>
      <p:sp>
        <p:nvSpPr>
          <p:cNvPr id="22" name="TextBox 21"/>
          <p:cNvSpPr txBox="1"/>
          <p:nvPr/>
        </p:nvSpPr>
        <p:spPr>
          <a:xfrm rot="780000">
            <a:off x="4590677" y="2658826"/>
            <a:ext cx="1243283" cy="307777"/>
          </a:xfrm>
          <a:prstGeom prst="rect">
            <a:avLst/>
          </a:prstGeom>
          <a:noFill/>
        </p:spPr>
        <p:txBody>
          <a:bodyPr wrap="square" rtlCol="0">
            <a:spAutoFit/>
          </a:bodyPr>
          <a:lstStyle/>
          <a:p>
            <a:r>
              <a:rPr lang="en-US" sz="1400" b="1" dirty="0" smtClean="0">
                <a:solidFill>
                  <a:schemeClr val="bg1"/>
                </a:solidFill>
              </a:rPr>
              <a:t>University</a:t>
            </a:r>
            <a:endParaRPr lang="en-US" sz="1400" b="1" dirty="0">
              <a:solidFill>
                <a:schemeClr val="bg1"/>
              </a:solidFill>
            </a:endParaRPr>
          </a:p>
        </p:txBody>
      </p:sp>
      <p:sp>
        <p:nvSpPr>
          <p:cNvPr id="24" name="Rectangle 23"/>
          <p:cNvSpPr/>
          <p:nvPr/>
        </p:nvSpPr>
        <p:spPr>
          <a:xfrm rot="-1620000">
            <a:off x="3450092" y="2778652"/>
            <a:ext cx="706992" cy="287809"/>
          </a:xfrm>
          <a:prstGeom prst="rect">
            <a:avLst/>
          </a:prstGeom>
          <a:solidFill>
            <a:srgbClr val="774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1" name="TextBox 20"/>
          <p:cNvSpPr txBox="1"/>
          <p:nvPr/>
        </p:nvSpPr>
        <p:spPr>
          <a:xfrm rot="-1560000">
            <a:off x="3372963" y="2761674"/>
            <a:ext cx="1039146" cy="307777"/>
          </a:xfrm>
          <a:prstGeom prst="rect">
            <a:avLst/>
          </a:prstGeom>
          <a:noFill/>
        </p:spPr>
        <p:txBody>
          <a:bodyPr wrap="square" rtlCol="0">
            <a:spAutoFit/>
          </a:bodyPr>
          <a:lstStyle/>
          <a:p>
            <a:r>
              <a:rPr lang="en-US" sz="1400" b="1" dirty="0" smtClean="0">
                <a:solidFill>
                  <a:schemeClr val="bg1"/>
                </a:solidFill>
              </a:rPr>
              <a:t>Museum</a:t>
            </a:r>
            <a:endParaRPr lang="en-US" sz="1400" b="1" dirty="0">
              <a:solidFill>
                <a:schemeClr val="bg1"/>
              </a:solidFill>
            </a:endParaRPr>
          </a:p>
        </p:txBody>
      </p:sp>
      <p:sp>
        <p:nvSpPr>
          <p:cNvPr id="25" name="Rectangle 24"/>
          <p:cNvSpPr/>
          <p:nvPr/>
        </p:nvSpPr>
        <p:spPr>
          <a:xfrm rot="480000">
            <a:off x="3218676" y="2337906"/>
            <a:ext cx="652053" cy="200998"/>
          </a:xfrm>
          <a:prstGeom prst="rect">
            <a:avLst/>
          </a:prstGeom>
          <a:solidFill>
            <a:srgbClr val="603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6" name="Rectangle 25"/>
          <p:cNvSpPr/>
          <p:nvPr/>
        </p:nvSpPr>
        <p:spPr>
          <a:xfrm rot="480000">
            <a:off x="3296552" y="2411580"/>
            <a:ext cx="148469" cy="200998"/>
          </a:xfrm>
          <a:prstGeom prst="rect">
            <a:avLst/>
          </a:prstGeom>
          <a:solidFill>
            <a:srgbClr val="603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9" name="TextBox 18"/>
          <p:cNvSpPr txBox="1"/>
          <p:nvPr/>
        </p:nvSpPr>
        <p:spPr>
          <a:xfrm rot="420000">
            <a:off x="3013343" y="2248337"/>
            <a:ext cx="1243283" cy="307777"/>
          </a:xfrm>
          <a:prstGeom prst="rect">
            <a:avLst/>
          </a:prstGeom>
          <a:noFill/>
        </p:spPr>
        <p:txBody>
          <a:bodyPr wrap="square" rtlCol="0">
            <a:spAutoFit/>
          </a:bodyPr>
          <a:lstStyle/>
          <a:p>
            <a:r>
              <a:rPr lang="en-US" sz="1400" b="1" dirty="0" smtClean="0">
                <a:solidFill>
                  <a:schemeClr val="bg1"/>
                </a:solidFill>
              </a:rPr>
              <a:t>Government</a:t>
            </a:r>
            <a:endParaRPr lang="en-US" sz="1400" b="1" dirty="0">
              <a:solidFill>
                <a:schemeClr val="bg1"/>
              </a:solidFill>
            </a:endParaRPr>
          </a:p>
        </p:txBody>
      </p:sp>
    </p:spTree>
    <p:extLst>
      <p:ext uri="{BB962C8B-B14F-4D97-AF65-F5344CB8AC3E}">
        <p14:creationId xmlns:p14="http://schemas.microsoft.com/office/powerpoint/2010/main" val="638724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319221" y="306876"/>
            <a:ext cx="4599432" cy="6881282"/>
          </a:xfrm>
          <a:prstGeom prst="rect">
            <a:avLst/>
          </a:prstGeom>
          <a:ln>
            <a:solidFill>
              <a:schemeClr val="tx1"/>
            </a:solidFill>
          </a:ln>
        </p:spPr>
      </p:pic>
      <p:sp>
        <p:nvSpPr>
          <p:cNvPr id="14" name="TextBox 13"/>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An archaeologist can work on land.</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Career in Archaeology</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1431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11" name="TextBox 10"/>
          <p:cNvSpPr txBox="1"/>
          <p:nvPr/>
        </p:nvSpPr>
        <p:spPr>
          <a:xfrm rot="16200000">
            <a:off x="7171614" y="5096588"/>
            <a:ext cx="1752600" cy="246223"/>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a:t>
            </a:r>
            <a:endParaRPr lang="en-US" sz="1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An archaeologist can work in the water.</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Career in Archaeology</a:t>
            </a:r>
            <a:endParaRPr lang="en-US" sz="20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259648" y="1487427"/>
            <a:ext cx="6624704" cy="46656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29401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Archaeologists are not the only scientists who work in this field.</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2510" y="1752600"/>
            <a:ext cx="4130490" cy="2308324"/>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Science:</a:t>
            </a:r>
          </a:p>
          <a:p>
            <a:endParaRPr lang="en-US" sz="2400" b="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Chemistry, Physics, Geophysics</a:t>
            </a:r>
          </a:p>
          <a:p>
            <a:r>
              <a:rPr lang="en-US" sz="2400" dirty="0" smtClean="0">
                <a:latin typeface="Times New Roman" panose="02020603050405020304" pitchFamily="18" charset="0"/>
                <a:cs typeface="Times New Roman" panose="02020603050405020304" pitchFamily="18" charset="0"/>
              </a:rPr>
              <a:t>Earth Sciences</a:t>
            </a:r>
          </a:p>
          <a:p>
            <a:r>
              <a:rPr lang="en-US" sz="2400" dirty="0" smtClean="0">
                <a:latin typeface="Times New Roman" panose="02020603050405020304" pitchFamily="18" charset="0"/>
                <a:cs typeface="Times New Roman" panose="02020603050405020304" pitchFamily="18" charset="0"/>
              </a:rPr>
              <a:t>Biological Sciences</a:t>
            </a:r>
          </a:p>
          <a:p>
            <a:r>
              <a:rPr lang="en-US" sz="2400" dirty="0" smtClean="0">
                <a:latin typeface="Times New Roman" panose="02020603050405020304" pitchFamily="18" charset="0"/>
                <a:cs typeface="Times New Roman" panose="02020603050405020304" pitchFamily="18" charset="0"/>
              </a:rPr>
              <a:t>Paleoclimatology</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706896" y="1752600"/>
            <a:ext cx="2446504" cy="2308324"/>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Technology:</a:t>
            </a:r>
          </a:p>
          <a:p>
            <a:endParaRPr lang="en-US" sz="2400" b="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Mapping</a:t>
            </a:r>
          </a:p>
          <a:p>
            <a:r>
              <a:rPr lang="en-US" sz="2400" dirty="0" smtClean="0">
                <a:latin typeface="Times New Roman" panose="02020603050405020304" pitchFamily="18" charset="0"/>
                <a:cs typeface="Times New Roman" panose="02020603050405020304" pitchFamily="18" charset="0"/>
              </a:rPr>
              <a:t>Remote Sensing</a:t>
            </a:r>
          </a:p>
          <a:p>
            <a:r>
              <a:rPr lang="en-US" sz="2400" dirty="0" smtClean="0">
                <a:latin typeface="Times New Roman" panose="02020603050405020304" pitchFamily="18" charset="0"/>
                <a:cs typeface="Times New Roman" panose="02020603050405020304" pitchFamily="18" charset="0"/>
              </a:rPr>
              <a:t>Viewing/Imaging</a:t>
            </a:r>
          </a:p>
          <a:p>
            <a:r>
              <a:rPr lang="en-US" sz="2400" dirty="0" smtClean="0">
                <a:latin typeface="Times New Roman" panose="02020603050405020304" pitchFamily="18" charset="0"/>
                <a:cs typeface="Times New Roman" panose="02020603050405020304" pitchFamily="18" charset="0"/>
              </a:rPr>
              <a:t>Computer Science</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380715" y="4800600"/>
            <a:ext cx="6543202" cy="646331"/>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You can learn more about other fields involved in archaeology by</a:t>
            </a:r>
          </a:p>
          <a:p>
            <a:pPr algn="ct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earching online for “science and technology fields in archaeology.” </a:t>
            </a:r>
          </a:p>
        </p:txBody>
      </p:sp>
      <p:sp>
        <p:nvSpPr>
          <p:cNvPr id="8" name="TextBox 7"/>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Career in Archaeology</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952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There are steps to follow in archaeology.</a:t>
            </a:r>
            <a:endParaRPr 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80285" y="2040523"/>
            <a:ext cx="1392561"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Research</a:t>
            </a:r>
            <a:endParaRPr lang="en-US" sz="2400" b="1" dirty="0">
              <a:solidFill>
                <a:schemeClr val="tx2"/>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426677" y="1402124"/>
            <a:ext cx="4138928" cy="4598809"/>
          </a:xfrm>
          <a:prstGeom prst="rect">
            <a:avLst/>
          </a:prstGeom>
        </p:spPr>
      </p:pic>
      <p:sp>
        <p:nvSpPr>
          <p:cNvPr id="18" name="TextBox 17"/>
          <p:cNvSpPr txBox="1"/>
          <p:nvPr/>
        </p:nvSpPr>
        <p:spPr>
          <a:xfrm>
            <a:off x="6858000" y="1793577"/>
            <a:ext cx="1297150"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Analysis</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81000" y="3032777"/>
            <a:ext cx="1688283"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Publication</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6858000" y="3043436"/>
            <a:ext cx="2059410"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Interpretation</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80285" y="4332851"/>
            <a:ext cx="1689886"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Hypotheses</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7040325" y="4402409"/>
            <a:ext cx="1654620"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Excavation</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439882" y="2209800"/>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904653" y="3777832"/>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841485" y="4864074"/>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14801" y="3352800"/>
            <a:ext cx="858067" cy="1077218"/>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Site</a:t>
            </a:r>
          </a:p>
          <a:p>
            <a:endParaRPr lang="en-US" sz="40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175684" y="4527447"/>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861484" y="3208305"/>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790767" y="2133600"/>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937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12" name="TextBox 11"/>
          <p:cNvSpPr txBox="1"/>
          <p:nvPr/>
        </p:nvSpPr>
        <p:spPr>
          <a:xfrm rot="16200000">
            <a:off x="6500001" y="4715589"/>
            <a:ext cx="2057400"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University of Louisiana at Lafayette</a:t>
            </a:r>
            <a:endParaRPr lang="en-US" sz="10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This archaeologist is recording details of a site.</a:t>
            </a:r>
            <a:endParaRPr lang="en-US" sz="2000" dirty="0">
              <a:latin typeface="Times New Roman" panose="02020603050405020304" pitchFamily="18" charset="0"/>
              <a:cs typeface="Times New Roman" panose="02020603050405020304" pitchFamily="18" charset="0"/>
            </a:endParaRPr>
          </a:p>
        </p:txBody>
      </p:sp>
      <p:pic>
        <p:nvPicPr>
          <p:cNvPr id="7" name="Picture 2" descr="C:\Users\nhawkins\AppData\Local\Microsoft\Windows\Temporary Internet Files\Content.Outlook\6KGRNVPY\surveying 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798" b="3290"/>
          <a:stretch/>
        </p:blipFill>
        <p:spPr bwMode="auto">
          <a:xfrm>
            <a:off x="1710383" y="1597570"/>
            <a:ext cx="5723234" cy="420052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49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solidFill>
                  <a:prstClr val="black"/>
                </a:solidFill>
                <a:latin typeface="Times New Roman" panose="02020603050405020304" pitchFamily="18" charset="0"/>
                <a:cs typeface="Times New Roman" panose="02020603050405020304" pitchFamily="18" charset="0"/>
              </a:rPr>
              <a:t>Process of Archaeology</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solidFill>
                  <a:prstClr val="black"/>
                </a:solidFill>
                <a:latin typeface="Times New Roman" panose="02020603050405020304" pitchFamily="18" charset="0"/>
                <a:cs typeface="Times New Roman" panose="02020603050405020304" pitchFamily="18" charset="0"/>
              </a:rPr>
              <a:t>Research is the next step in the process.</a:t>
            </a:r>
            <a:endParaRPr lang="en-US" sz="2000" dirty="0">
              <a:solidFill>
                <a:prstClr val="blac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7548" t="2453" r="1533" b="2917"/>
          <a:stretch/>
        </p:blipFill>
        <p:spPr>
          <a:xfrm>
            <a:off x="1527629" y="1752600"/>
            <a:ext cx="2587171" cy="3933371"/>
          </a:xfrm>
          <a:prstGeom prst="rect">
            <a:avLst/>
          </a:prstGeom>
          <a:ln w="9525">
            <a:solidFill>
              <a:schemeClr val="tx1"/>
            </a:solidFill>
          </a:ln>
        </p:spPr>
      </p:pic>
      <p:pic>
        <p:nvPicPr>
          <p:cNvPr id="2050" name="Picture 2" descr="C:\Users\nhawkins\AppData\Local\Microsoft\Windows\Temporary Internet Files\Content.Outlook\6KGRNVPY\IMG_1784.JPG"/>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l="10892" t="7321" r="9464" b="7500"/>
          <a:stretch/>
        </p:blipFill>
        <p:spPr bwMode="auto">
          <a:xfrm rot="5400000">
            <a:off x="4032963" y="2164636"/>
            <a:ext cx="3907971" cy="31347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04464" y="1778000"/>
            <a:ext cx="338554" cy="3907972"/>
          </a:xfrm>
          <a:prstGeom prst="rect">
            <a:avLst/>
          </a:prstGeom>
          <a:noFill/>
        </p:spPr>
        <p:txBody>
          <a:bodyPr vert="vert270" wrap="square" rtlCol="0">
            <a:spAutoFit/>
          </a:bodyPr>
          <a:lstStyle/>
          <a:p>
            <a:r>
              <a:rPr lang="en-US" sz="1000" dirty="0" smtClean="0">
                <a:solidFill>
                  <a:prstClr val="black"/>
                </a:solidFill>
                <a:latin typeface="Times New Roman" panose="02020603050405020304" pitchFamily="18" charset="0"/>
                <a:cs typeface="Times New Roman" panose="02020603050405020304" pitchFamily="18" charset="0"/>
              </a:rPr>
              <a:t>Library of Congress , Geography and Map Division, g4012tm </a:t>
            </a:r>
            <a:r>
              <a:rPr lang="en-US" sz="1000" dirty="0">
                <a:solidFill>
                  <a:prstClr val="black"/>
                </a:solidFill>
                <a:latin typeface="Times New Roman" panose="02020603050405020304" pitchFamily="18" charset="0"/>
                <a:cs typeface="Times New Roman" panose="02020603050405020304" pitchFamily="18" charset="0"/>
              </a:rPr>
              <a:t>gct00213 </a:t>
            </a:r>
          </a:p>
        </p:txBody>
      </p:sp>
    </p:spTree>
    <p:extLst>
      <p:ext uri="{BB962C8B-B14F-4D97-AF65-F5344CB8AC3E}">
        <p14:creationId xmlns:p14="http://schemas.microsoft.com/office/powerpoint/2010/main" val="3150828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3400" y="617220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Maps are an important part of research.</a:t>
            </a: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176" y="1757824"/>
            <a:ext cx="7089648" cy="4041648"/>
          </a:xfrm>
          <a:prstGeom prst="rect">
            <a:avLst/>
          </a:prstGeom>
        </p:spPr>
      </p:pic>
      <p:sp>
        <p:nvSpPr>
          <p:cNvPr id="19" name="TextBox 18"/>
          <p:cNvSpPr txBox="1"/>
          <p:nvPr/>
        </p:nvSpPr>
        <p:spPr>
          <a:xfrm>
            <a:off x="4191000" y="2816616"/>
            <a:ext cx="1115113"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Bailey’s Dams</a:t>
            </a:r>
            <a:endParaRPr lang="en-US" sz="1200" b="1" dirty="0">
              <a:solidFill>
                <a:srgbClr val="FF0000"/>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flipH="1">
            <a:off x="2819400" y="3058010"/>
            <a:ext cx="1371601" cy="6757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364741" y="3091538"/>
            <a:ext cx="1561450" cy="4840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6200000">
            <a:off x="7029421" y="4486670"/>
            <a:ext cx="2387241"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Courtesy of the State Library of Louisiana</a:t>
            </a:r>
            <a:endParaRPr lang="en-US" sz="1000" dirty="0">
              <a:latin typeface="Times New Roman" panose="02020603050405020304" pitchFamily="18" charset="0"/>
              <a:cs typeface="Times New Roman" panose="02020603050405020304" pitchFamily="18" charset="0"/>
            </a:endParaRPr>
          </a:p>
        </p:txBody>
      </p:sp>
      <p:cxnSp>
        <p:nvCxnSpPr>
          <p:cNvPr id="31" name="Straight Arrow Connector 30"/>
          <p:cNvCxnSpPr/>
          <p:nvPr/>
        </p:nvCxnSpPr>
        <p:spPr>
          <a:xfrm>
            <a:off x="7729172" y="3064410"/>
            <a:ext cx="271828" cy="44079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253527" y="2787411"/>
            <a:ext cx="920445"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Alexandria</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4221" y="2209800"/>
            <a:ext cx="992579"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Profile View</a:t>
            </a:r>
            <a:endParaRPr lang="en-US" sz="12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18939" y="3914001"/>
            <a:ext cx="847861"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Plan View</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337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04426" y="571500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Introduction to the field of archaeology.</a:t>
            </a:r>
            <a:endParaRPr lang="en-US" sz="2000" dirty="0">
              <a:latin typeface="Times New Roman" panose="02020603050405020304" pitchFamily="18" charset="0"/>
              <a:cs typeface="Times New Roman" panose="02020603050405020304" pitchFamily="18" charset="0"/>
            </a:endParaRPr>
          </a:p>
        </p:txBody>
      </p:sp>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6" y="1905000"/>
            <a:ext cx="5864225" cy="3621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955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Like other scientists, an archaeologist forms hypotheses,</a:t>
            </a:r>
            <a:endParaRPr 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738063" y="3178314"/>
            <a:ext cx="3662737" cy="707886"/>
          </a:xfrm>
          <a:prstGeom prst="rect">
            <a:avLst/>
          </a:prstGeom>
          <a:noFill/>
          <a:ln>
            <a:noFill/>
          </a:ln>
        </p:spPr>
        <p:txBody>
          <a:bodyPr wrap="square" rtlCol="0">
            <a:spAutoFit/>
          </a:bodyPr>
          <a:lstStyle/>
          <a:p>
            <a:r>
              <a:rPr lang="en-US" sz="2000" dirty="0" smtClean="0">
                <a:solidFill>
                  <a:srgbClr val="C00000"/>
                </a:solidFill>
                <a:latin typeface="Times New Roman" panose="02020603050405020304" pitchFamily="18" charset="0"/>
                <a:cs typeface="Times New Roman" panose="02020603050405020304" pitchFamily="18" charset="0"/>
              </a:rPr>
              <a:t>What kind of people lived here?</a:t>
            </a:r>
          </a:p>
          <a:p>
            <a:r>
              <a:rPr lang="en-US" sz="2000" dirty="0" smtClean="0">
                <a:solidFill>
                  <a:srgbClr val="C00000"/>
                </a:solidFill>
                <a:latin typeface="Times New Roman" panose="02020603050405020304" pitchFamily="18" charset="0"/>
                <a:cs typeface="Times New Roman" panose="02020603050405020304" pitchFamily="18" charset="0"/>
              </a:rPr>
              <a:t>How did they live?</a:t>
            </a: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738063" y="4930914"/>
            <a:ext cx="5491537" cy="707886"/>
          </a:xfrm>
          <a:prstGeom prst="rect">
            <a:avLst/>
          </a:prstGeom>
          <a:noFill/>
          <a:ln>
            <a:noFill/>
          </a:ln>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People lived here in the 1800s.</a:t>
            </a:r>
          </a:p>
          <a:p>
            <a:r>
              <a:rPr lang="en-US" sz="2000" dirty="0" smtClean="0">
                <a:latin typeface="Times New Roman" panose="02020603050405020304" pitchFamily="18" charset="0"/>
                <a:cs typeface="Times New Roman" panose="02020603050405020304" pitchFamily="18" charset="0"/>
              </a:rPr>
              <a:t>They </a:t>
            </a:r>
            <a:r>
              <a:rPr lang="en-US" sz="2000" dirty="0">
                <a:latin typeface="Times New Roman" panose="02020603050405020304" pitchFamily="18" charset="0"/>
                <a:cs typeface="Times New Roman" panose="02020603050405020304" pitchFamily="18" charset="0"/>
              </a:rPr>
              <a:t>hunted, fished, and </a:t>
            </a:r>
            <a:r>
              <a:rPr lang="en-US" sz="2000" dirty="0" smtClean="0">
                <a:latin typeface="Times New Roman" panose="02020603050405020304" pitchFamily="18" charset="0"/>
                <a:cs typeface="Times New Roman" panose="02020603050405020304" pitchFamily="18" charset="0"/>
              </a:rPr>
              <a:t>grew crops.</a:t>
            </a:r>
          </a:p>
        </p:txBody>
      </p:sp>
      <p:sp>
        <p:nvSpPr>
          <p:cNvPr id="7" name="TextBox 6"/>
          <p:cNvSpPr txBox="1"/>
          <p:nvPr/>
        </p:nvSpPr>
        <p:spPr>
          <a:xfrm>
            <a:off x="788891" y="3326486"/>
            <a:ext cx="1415772" cy="461665"/>
          </a:xfrm>
          <a:prstGeom prst="rect">
            <a:avLst/>
          </a:prstGeom>
          <a:noFill/>
        </p:spPr>
        <p:txBody>
          <a:bodyPr wrap="none" rtlCol="0">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Questions</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8" name="Left Brace 7"/>
          <p:cNvSpPr/>
          <p:nvPr/>
        </p:nvSpPr>
        <p:spPr>
          <a:xfrm>
            <a:off x="2357063" y="2895600"/>
            <a:ext cx="381000" cy="132343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
        <p:nvSpPr>
          <p:cNvPr id="10" name="Left Brace 9"/>
          <p:cNvSpPr/>
          <p:nvPr/>
        </p:nvSpPr>
        <p:spPr>
          <a:xfrm>
            <a:off x="2357063" y="4672805"/>
            <a:ext cx="381000" cy="132343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680663" y="5127247"/>
            <a:ext cx="1620957"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Hypotheses</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161302" y="1679156"/>
            <a:ext cx="662361" cy="461665"/>
          </a:xfrm>
          <a:prstGeom prst="rect">
            <a:avLst/>
          </a:prstGeom>
          <a:noFill/>
        </p:spPr>
        <p:txBody>
          <a:bodyPr wrap="none" rtlCol="0">
            <a:spAutoFit/>
          </a:bodyPr>
          <a:lstStyle/>
          <a:p>
            <a:r>
              <a:rPr lang="en-US" sz="2400" dirty="0" smtClean="0">
                <a:solidFill>
                  <a:srgbClr val="0070C0"/>
                </a:solidFill>
                <a:latin typeface="Times New Roman" panose="02020603050405020304" pitchFamily="18" charset="0"/>
                <a:cs typeface="Times New Roman" panose="02020603050405020304" pitchFamily="18" charset="0"/>
              </a:rPr>
              <a:t>Site</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738063" y="1709934"/>
            <a:ext cx="5415337" cy="400110"/>
          </a:xfrm>
          <a:prstGeom prst="rect">
            <a:avLst/>
          </a:prstGeom>
          <a:noFill/>
          <a:ln>
            <a:noFill/>
          </a:ln>
        </p:spPr>
        <p:txBody>
          <a:bodyPr wrap="square" rtlCol="0">
            <a:spAutoFit/>
          </a:bodyPr>
          <a:lstStyle/>
          <a:p>
            <a:r>
              <a:rPr lang="en-US" sz="2000" dirty="0" smtClean="0">
                <a:solidFill>
                  <a:srgbClr val="0070C0"/>
                </a:solidFill>
                <a:latin typeface="Times New Roman" panose="02020603050405020304" pitchFamily="18" charset="0"/>
                <a:cs typeface="Times New Roman" panose="02020603050405020304" pitchFamily="18" charset="0"/>
              </a:rPr>
              <a:t>Discovery through artifacts or changes to the land.</a:t>
            </a:r>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14" name="Left Brace 13"/>
          <p:cNvSpPr/>
          <p:nvPr/>
        </p:nvSpPr>
        <p:spPr>
          <a:xfrm>
            <a:off x="2437727" y="1371600"/>
            <a:ext cx="300336" cy="104324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70C0"/>
              </a:solidFill>
            </a:endParaRPr>
          </a:p>
        </p:txBody>
      </p:sp>
      <p:cxnSp>
        <p:nvCxnSpPr>
          <p:cNvPr id="15" name="Straight Arrow Connector 14"/>
          <p:cNvCxnSpPr/>
          <p:nvPr/>
        </p:nvCxnSpPr>
        <p:spPr>
          <a:xfrm>
            <a:off x="1518863" y="3886200"/>
            <a:ext cx="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518863" y="2209800"/>
            <a:ext cx="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884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426677" y="1402124"/>
            <a:ext cx="4138928" cy="4598809"/>
          </a:xfrm>
          <a:prstGeom prst="rect">
            <a:avLst/>
          </a:prstGeom>
        </p:spPr>
      </p:pic>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This shows what we know so far about the process of archaeology.</a:t>
            </a:r>
            <a:endParaRPr lang="en-US"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584955" y="1903934"/>
            <a:ext cx="1297150"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Analysis</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81000" y="3032777"/>
            <a:ext cx="1688283"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Publication</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852400" y="3265211"/>
            <a:ext cx="2059410"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Interpretation</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894200" y="4481953"/>
            <a:ext cx="1654620"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Excavation</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28" name="TextBox 27"/>
          <p:cNvSpPr txBox="1"/>
          <p:nvPr/>
        </p:nvSpPr>
        <p:spPr>
          <a:xfrm rot="3407834">
            <a:off x="5013084" y="2819941"/>
            <a:ext cx="1348446" cy="338554"/>
          </a:xfrm>
          <a:prstGeom prst="rect">
            <a:avLst/>
          </a:prstGeom>
          <a:noFill/>
        </p:spPr>
        <p:txBody>
          <a:bodyPr wrap="non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Hypotheses</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29" name="TextBox 28"/>
          <p:cNvSpPr txBox="1"/>
          <p:nvPr/>
        </p:nvSpPr>
        <p:spPr>
          <a:xfrm>
            <a:off x="5249867" y="4481953"/>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3950639" y="4830250"/>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2857132" y="3798332"/>
            <a:ext cx="332679"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3433688" y="2281883"/>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950639" y="2063880"/>
            <a:ext cx="1127232" cy="338554"/>
          </a:xfrm>
          <a:prstGeom prst="rect">
            <a:avLst/>
          </a:prstGeom>
          <a:noFill/>
        </p:spPr>
        <p:txBody>
          <a:bodyPr wrap="non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Research</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3" name="TextBox 2"/>
          <p:cNvSpPr txBox="1"/>
          <p:nvPr/>
        </p:nvSpPr>
        <p:spPr>
          <a:xfrm>
            <a:off x="4191000" y="3429000"/>
            <a:ext cx="77461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Site</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95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Excavation is an important step in archaeology.</a:t>
            </a:r>
            <a:endParaRPr lang="en-US" sz="2000" dirty="0">
              <a:latin typeface="Times New Roman" panose="02020603050405020304" pitchFamily="18" charset="0"/>
              <a:cs typeface="Times New Roman" panose="02020603050405020304" pitchFamily="18" charset="0"/>
            </a:endParaRPr>
          </a:p>
        </p:txBody>
      </p:sp>
      <p:sp>
        <p:nvSpPr>
          <p:cNvPr id="2" name="TextBox 1"/>
          <p:cNvSpPr txBox="1"/>
          <p:nvPr/>
        </p:nvSpPr>
        <p:spPr>
          <a:xfrm rot="16200000">
            <a:off x="7095418" y="5096588"/>
            <a:ext cx="1600200" cy="246223"/>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Photograph by Jeff Girard</a:t>
            </a:r>
            <a:endParaRPr lang="en-US" sz="1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9458" y="1627632"/>
            <a:ext cx="6322942" cy="4315968"/>
          </a:xfrm>
          <a:prstGeom prst="rect">
            <a:avLst/>
          </a:prstGeom>
          <a:ln>
            <a:solidFill>
              <a:schemeClr val="tx1"/>
            </a:solidFill>
          </a:ln>
        </p:spPr>
      </p:pic>
    </p:spTree>
    <p:extLst>
      <p:ext uri="{BB962C8B-B14F-4D97-AF65-F5344CB8AC3E}">
        <p14:creationId xmlns:p14="http://schemas.microsoft.com/office/powerpoint/2010/main" val="2068887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An archaeologist must obey certain laws.</a:t>
            </a:r>
            <a:endParaRPr lang="en-US" sz="2000"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462022" y="4067872"/>
            <a:ext cx="1693414" cy="1636967"/>
            <a:chOff x="419427" y="4078032"/>
            <a:chExt cx="1693414" cy="1636967"/>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427" y="4078032"/>
              <a:ext cx="1693414" cy="1636967"/>
            </a:xfrm>
            <a:prstGeom prst="rect">
              <a:avLst/>
            </a:prstGeom>
          </p:spPr>
        </p:pic>
        <p:sp>
          <p:nvSpPr>
            <p:cNvPr id="6" name="TextBox 5"/>
            <p:cNvSpPr txBox="1"/>
            <p:nvPr/>
          </p:nvSpPr>
          <p:spPr>
            <a:xfrm rot="20160000">
              <a:off x="919038" y="4246927"/>
              <a:ext cx="961558" cy="738664"/>
            </a:xfrm>
            <a:prstGeom prst="rect">
              <a:avLst/>
            </a:prstGeom>
            <a:noFill/>
          </p:spPr>
          <p:txBody>
            <a:bodyPr wrap="square" rtlCol="0">
              <a:spAutoFit/>
            </a:bodyPr>
            <a:lstStyle/>
            <a:p>
              <a:r>
                <a:rPr lang="en-US" sz="1400" dirty="0" smtClean="0">
                  <a:latin typeface="Algerian" panose="04020705040A02060702" pitchFamily="82" charset="0"/>
                </a:rPr>
                <a:t>Code</a:t>
              </a:r>
            </a:p>
            <a:p>
              <a:r>
                <a:rPr lang="en-US" sz="1400" dirty="0">
                  <a:latin typeface="Algerian" panose="04020705040A02060702" pitchFamily="82" charset="0"/>
                </a:rPr>
                <a:t> </a:t>
              </a:r>
              <a:r>
                <a:rPr lang="en-US" sz="1400" dirty="0" smtClean="0">
                  <a:latin typeface="Algerian" panose="04020705040A02060702" pitchFamily="82" charset="0"/>
                </a:rPr>
                <a:t>  Of</a:t>
              </a:r>
            </a:p>
            <a:p>
              <a:pPr algn="ctr"/>
              <a:r>
                <a:rPr lang="en-US" sz="1400" dirty="0" smtClean="0">
                  <a:latin typeface="Algerian" panose="04020705040A02060702" pitchFamily="82" charset="0"/>
                </a:rPr>
                <a:t>Ethics</a:t>
              </a:r>
              <a:endParaRPr lang="en-US" sz="1400" dirty="0">
                <a:latin typeface="Algerian" panose="04020705040A02060702" pitchFamily="82" charset="0"/>
              </a:endParaRPr>
            </a:p>
          </p:txBody>
        </p:sp>
      </p:grpSp>
      <p:pic>
        <p:nvPicPr>
          <p:cNvPr id="409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8334" b="-2563"/>
          <a:stretch/>
        </p:blipFill>
        <p:spPr bwMode="auto">
          <a:xfrm rot="540000">
            <a:off x="6939484" y="1951168"/>
            <a:ext cx="1677162" cy="200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3389" y="2035400"/>
            <a:ext cx="1704174" cy="1498832"/>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1080000">
            <a:off x="1042575" y="2191749"/>
            <a:ext cx="685800" cy="369332"/>
          </a:xfrm>
          <a:prstGeom prst="rect">
            <a:avLst/>
          </a:prstGeom>
          <a:noFill/>
        </p:spPr>
        <p:txBody>
          <a:bodyPr wrap="square" rtlCol="0">
            <a:spAutoFit/>
          </a:bodyPr>
          <a:lstStyle/>
          <a:p>
            <a:r>
              <a:rPr lang="en-US" b="1" dirty="0" smtClean="0">
                <a:solidFill>
                  <a:srgbClr val="FFFF00"/>
                </a:solidFill>
              </a:rPr>
              <a:t>LAW</a:t>
            </a:r>
            <a:endParaRPr lang="en-US" b="1" dirty="0">
              <a:solidFill>
                <a:srgbClr val="FFFF00"/>
              </a:solidFill>
            </a:endParaRPr>
          </a:p>
        </p:txBody>
      </p:sp>
      <p:pic>
        <p:nvPicPr>
          <p:cNvPr id="2050"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408831" y="1384480"/>
            <a:ext cx="4383468" cy="382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93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Archaeologists use context and inference.</a:t>
            </a:r>
            <a:endParaRPr lang="en-US" sz="2000" dirty="0">
              <a:latin typeface="Times New Roman" panose="02020603050405020304" pitchFamily="18" charset="0"/>
              <a:cs typeface="Times New Roman" panose="02020603050405020304" pitchFamily="18" charset="0"/>
            </a:endParaRPr>
          </a:p>
        </p:txBody>
      </p:sp>
      <p:sp>
        <p:nvSpPr>
          <p:cNvPr id="82" name="TextBox 81"/>
          <p:cNvSpPr txBox="1"/>
          <p:nvPr/>
        </p:nvSpPr>
        <p:spPr>
          <a:xfrm>
            <a:off x="5798830" y="5105400"/>
            <a:ext cx="989630"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Ice Age</a:t>
            </a:r>
            <a:endParaRPr lang="en-US" sz="2000" b="1" dirty="0">
              <a:latin typeface="Times New Roman" panose="02020603050405020304" pitchFamily="18" charset="0"/>
              <a:cs typeface="Times New Roman" panose="02020603050405020304" pitchFamily="18" charset="0"/>
            </a:endParaRPr>
          </a:p>
        </p:txBody>
      </p:sp>
      <p:sp>
        <p:nvSpPr>
          <p:cNvPr id="84" name="TextBox 83"/>
          <p:cNvSpPr txBox="1"/>
          <p:nvPr/>
        </p:nvSpPr>
        <p:spPr>
          <a:xfrm>
            <a:off x="5808589" y="3886200"/>
            <a:ext cx="2725811"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Pre-European Contact</a:t>
            </a:r>
            <a:endParaRPr lang="en-US" sz="2000" b="1" dirty="0">
              <a:latin typeface="Times New Roman" panose="02020603050405020304" pitchFamily="18" charset="0"/>
              <a:cs typeface="Times New Roman" panose="02020603050405020304" pitchFamily="18" charset="0"/>
            </a:endParaRPr>
          </a:p>
        </p:txBody>
      </p:sp>
      <p:sp>
        <p:nvSpPr>
          <p:cNvPr id="85" name="TextBox 84"/>
          <p:cNvSpPr txBox="1"/>
          <p:nvPr/>
        </p:nvSpPr>
        <p:spPr>
          <a:xfrm>
            <a:off x="5798830" y="2971800"/>
            <a:ext cx="2260747"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European Contact</a:t>
            </a:r>
            <a:endParaRPr lang="en-US" sz="2000" b="1" dirty="0">
              <a:latin typeface="Times New Roman" panose="02020603050405020304" pitchFamily="18" charset="0"/>
              <a:cs typeface="Times New Roman" panose="02020603050405020304" pitchFamily="18" charset="0"/>
            </a:endParaRPr>
          </a:p>
        </p:txBody>
      </p:sp>
      <p:sp>
        <p:nvSpPr>
          <p:cNvPr id="86" name="TextBox 85"/>
          <p:cNvSpPr txBox="1"/>
          <p:nvPr/>
        </p:nvSpPr>
        <p:spPr>
          <a:xfrm>
            <a:off x="5798830" y="2209800"/>
            <a:ext cx="1569660"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20</a:t>
            </a:r>
            <a:r>
              <a:rPr lang="en-US" sz="2000" b="1" baseline="30000" dirty="0" smtClean="0">
                <a:latin typeface="Times New Roman" panose="02020603050405020304" pitchFamily="18" charset="0"/>
                <a:cs typeface="Times New Roman" panose="02020603050405020304" pitchFamily="18" charset="0"/>
              </a:rPr>
              <a:t>th</a:t>
            </a:r>
            <a:r>
              <a:rPr lang="en-US" sz="2000" b="1" dirty="0" smtClean="0">
                <a:latin typeface="Times New Roman" panose="02020603050405020304" pitchFamily="18" charset="0"/>
                <a:cs typeface="Times New Roman" panose="02020603050405020304" pitchFamily="18" charset="0"/>
              </a:rPr>
              <a:t> Century</a:t>
            </a:r>
            <a:endParaRPr lang="en-US" sz="2000" b="1" dirty="0">
              <a:latin typeface="Times New Roman" panose="02020603050405020304" pitchFamily="18" charset="0"/>
              <a:cs typeface="Times New Roman" panose="02020603050405020304" pitchFamily="18" charset="0"/>
            </a:endParaRPr>
          </a:p>
        </p:txBody>
      </p:sp>
      <p:cxnSp>
        <p:nvCxnSpPr>
          <p:cNvPr id="88" name="Straight Arrow Connector 87"/>
          <p:cNvCxnSpPr/>
          <p:nvPr/>
        </p:nvCxnSpPr>
        <p:spPr>
          <a:xfrm flipH="1">
            <a:off x="4836795" y="2451785"/>
            <a:ext cx="96203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4836795" y="3200400"/>
            <a:ext cx="96203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4836795" y="4114800"/>
            <a:ext cx="96203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4836795" y="5320041"/>
            <a:ext cx="96203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5417830" y="3455432"/>
            <a:ext cx="2141933"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Natural event – flood?</a:t>
            </a:r>
            <a:endParaRPr lang="en-US" sz="1600" b="1" dirty="0">
              <a:latin typeface="Times New Roman" panose="02020603050405020304" pitchFamily="18" charset="0"/>
              <a:cs typeface="Times New Roman" panose="02020603050405020304" pitchFamily="18" charset="0"/>
            </a:endParaRPr>
          </a:p>
        </p:txBody>
      </p:sp>
      <p:sp>
        <p:nvSpPr>
          <p:cNvPr id="96" name="TextBox 95"/>
          <p:cNvSpPr txBox="1"/>
          <p:nvPr/>
        </p:nvSpPr>
        <p:spPr>
          <a:xfrm>
            <a:off x="5417830" y="4343400"/>
            <a:ext cx="2369559"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Natural event – volcano?</a:t>
            </a:r>
            <a:endParaRPr lang="en-US" sz="1600" b="1" dirty="0">
              <a:latin typeface="Times New Roman" panose="02020603050405020304" pitchFamily="18" charset="0"/>
              <a:cs typeface="Times New Roman" panose="02020603050405020304" pitchFamily="18" charset="0"/>
            </a:endParaRPr>
          </a:p>
        </p:txBody>
      </p:sp>
      <p:cxnSp>
        <p:nvCxnSpPr>
          <p:cNvPr id="97" name="Straight Arrow Connector 96"/>
          <p:cNvCxnSpPr/>
          <p:nvPr/>
        </p:nvCxnSpPr>
        <p:spPr>
          <a:xfrm flipH="1">
            <a:off x="4836796" y="3657600"/>
            <a:ext cx="58103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4836796" y="4529554"/>
            <a:ext cx="58103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1438275" y="5762625"/>
            <a:ext cx="914400" cy="285750"/>
          </a:xfrm>
          <a:custGeom>
            <a:avLst/>
            <a:gdLst>
              <a:gd name="connsiteX0" fmla="*/ 0 w 914400"/>
              <a:gd name="connsiteY0" fmla="*/ 14288 h 285750"/>
              <a:gd name="connsiteX1" fmla="*/ 23813 w 914400"/>
              <a:gd name="connsiteY1" fmla="*/ 123825 h 285750"/>
              <a:gd name="connsiteX2" fmla="*/ 128588 w 914400"/>
              <a:gd name="connsiteY2" fmla="*/ 219075 h 285750"/>
              <a:gd name="connsiteX3" fmla="*/ 38100 w 914400"/>
              <a:gd name="connsiteY3" fmla="*/ 280988 h 285750"/>
              <a:gd name="connsiteX4" fmla="*/ 914400 w 914400"/>
              <a:gd name="connsiteY4" fmla="*/ 285750 h 285750"/>
              <a:gd name="connsiteX5" fmla="*/ 881063 w 914400"/>
              <a:gd name="connsiteY5" fmla="*/ 0 h 285750"/>
              <a:gd name="connsiteX6" fmla="*/ 0 w 914400"/>
              <a:gd name="connsiteY6" fmla="*/ 14288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285750">
                <a:moveTo>
                  <a:pt x="0" y="14288"/>
                </a:moveTo>
                <a:lnTo>
                  <a:pt x="23813" y="123825"/>
                </a:lnTo>
                <a:lnTo>
                  <a:pt x="128588" y="219075"/>
                </a:lnTo>
                <a:lnTo>
                  <a:pt x="38100" y="280988"/>
                </a:lnTo>
                <a:lnTo>
                  <a:pt x="914400" y="285750"/>
                </a:lnTo>
                <a:lnTo>
                  <a:pt x="881063" y="0"/>
                </a:lnTo>
                <a:lnTo>
                  <a:pt x="0" y="1428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514475" y="5769403"/>
            <a:ext cx="819150" cy="326597"/>
          </a:xfrm>
          <a:custGeom>
            <a:avLst/>
            <a:gdLst>
              <a:gd name="connsiteX0" fmla="*/ 0 w 819150"/>
              <a:gd name="connsiteY0" fmla="*/ 21797 h 326597"/>
              <a:gd name="connsiteX1" fmla="*/ 0 w 819150"/>
              <a:gd name="connsiteY1" fmla="*/ 21797 h 326597"/>
              <a:gd name="connsiteX2" fmla="*/ 66675 w 819150"/>
              <a:gd name="connsiteY2" fmla="*/ 117047 h 326597"/>
              <a:gd name="connsiteX3" fmla="*/ 76200 w 819150"/>
              <a:gd name="connsiteY3" fmla="*/ 145622 h 326597"/>
              <a:gd name="connsiteX4" fmla="*/ 85725 w 819150"/>
              <a:gd name="connsiteY4" fmla="*/ 202772 h 326597"/>
              <a:gd name="connsiteX5" fmla="*/ 142875 w 819150"/>
              <a:gd name="connsiteY5" fmla="*/ 221822 h 326597"/>
              <a:gd name="connsiteX6" fmla="*/ 200025 w 819150"/>
              <a:gd name="connsiteY6" fmla="*/ 240872 h 326597"/>
              <a:gd name="connsiteX7" fmla="*/ 228600 w 819150"/>
              <a:gd name="connsiteY7" fmla="*/ 250397 h 326597"/>
              <a:gd name="connsiteX8" fmla="*/ 323850 w 819150"/>
              <a:gd name="connsiteY8" fmla="*/ 269447 h 326597"/>
              <a:gd name="connsiteX9" fmla="*/ 314325 w 819150"/>
              <a:gd name="connsiteY9" fmla="*/ 317072 h 326597"/>
              <a:gd name="connsiteX10" fmla="*/ 285750 w 819150"/>
              <a:gd name="connsiteY10" fmla="*/ 326597 h 326597"/>
              <a:gd name="connsiteX11" fmla="*/ 228600 w 819150"/>
              <a:gd name="connsiteY11" fmla="*/ 298022 h 326597"/>
              <a:gd name="connsiteX12" fmla="*/ 733425 w 819150"/>
              <a:gd name="connsiteY12" fmla="*/ 278972 h 326597"/>
              <a:gd name="connsiteX13" fmla="*/ 771525 w 819150"/>
              <a:gd name="connsiteY13" fmla="*/ 269447 h 326597"/>
              <a:gd name="connsiteX14" fmla="*/ 809625 w 819150"/>
              <a:gd name="connsiteY14" fmla="*/ 183722 h 326597"/>
              <a:gd name="connsiteX15" fmla="*/ 819150 w 819150"/>
              <a:gd name="connsiteY15" fmla="*/ 155147 h 326597"/>
              <a:gd name="connsiteX16" fmla="*/ 809625 w 819150"/>
              <a:gd name="connsiteY16" fmla="*/ 69422 h 326597"/>
              <a:gd name="connsiteX17" fmla="*/ 800100 w 819150"/>
              <a:gd name="connsiteY17" fmla="*/ 40847 h 326597"/>
              <a:gd name="connsiteX18" fmla="*/ 723900 w 819150"/>
              <a:gd name="connsiteY18" fmla="*/ 12272 h 326597"/>
              <a:gd name="connsiteX19" fmla="*/ 314325 w 819150"/>
              <a:gd name="connsiteY19" fmla="*/ 2747 h 326597"/>
              <a:gd name="connsiteX20" fmla="*/ 0 w 819150"/>
              <a:gd name="connsiteY20" fmla="*/ 21797 h 32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9150" h="326597">
                <a:moveTo>
                  <a:pt x="0" y="21797"/>
                </a:moveTo>
                <a:lnTo>
                  <a:pt x="0" y="21797"/>
                </a:lnTo>
                <a:cubicBezTo>
                  <a:pt x="22225" y="53547"/>
                  <a:pt x="54419" y="80280"/>
                  <a:pt x="66675" y="117047"/>
                </a:cubicBezTo>
                <a:cubicBezTo>
                  <a:pt x="69850" y="126572"/>
                  <a:pt x="74022" y="135821"/>
                  <a:pt x="76200" y="145622"/>
                </a:cubicBezTo>
                <a:cubicBezTo>
                  <a:pt x="80390" y="164475"/>
                  <a:pt x="73007" y="188238"/>
                  <a:pt x="85725" y="202772"/>
                </a:cubicBezTo>
                <a:cubicBezTo>
                  <a:pt x="98948" y="217884"/>
                  <a:pt x="123825" y="215472"/>
                  <a:pt x="142875" y="221822"/>
                </a:cubicBezTo>
                <a:lnTo>
                  <a:pt x="200025" y="240872"/>
                </a:lnTo>
                <a:cubicBezTo>
                  <a:pt x="209550" y="244047"/>
                  <a:pt x="218696" y="248746"/>
                  <a:pt x="228600" y="250397"/>
                </a:cubicBezTo>
                <a:cubicBezTo>
                  <a:pt x="298663" y="262074"/>
                  <a:pt x="267014" y="255238"/>
                  <a:pt x="323850" y="269447"/>
                </a:cubicBezTo>
                <a:cubicBezTo>
                  <a:pt x="320675" y="285322"/>
                  <a:pt x="323305" y="303602"/>
                  <a:pt x="314325" y="317072"/>
                </a:cubicBezTo>
                <a:cubicBezTo>
                  <a:pt x="308756" y="325426"/>
                  <a:pt x="295790" y="326597"/>
                  <a:pt x="285750" y="326597"/>
                </a:cubicBezTo>
                <a:cubicBezTo>
                  <a:pt x="266032" y="326597"/>
                  <a:pt x="243047" y="307654"/>
                  <a:pt x="228600" y="298022"/>
                </a:cubicBezTo>
                <a:cubicBezTo>
                  <a:pt x="112669" y="124126"/>
                  <a:pt x="198104" y="269239"/>
                  <a:pt x="733425" y="278972"/>
                </a:cubicBezTo>
                <a:cubicBezTo>
                  <a:pt x="746125" y="275797"/>
                  <a:pt x="760633" y="276709"/>
                  <a:pt x="771525" y="269447"/>
                </a:cubicBezTo>
                <a:cubicBezTo>
                  <a:pt x="790932" y="256509"/>
                  <a:pt x="805867" y="194995"/>
                  <a:pt x="809625" y="183722"/>
                </a:cubicBezTo>
                <a:lnTo>
                  <a:pt x="819150" y="155147"/>
                </a:lnTo>
                <a:cubicBezTo>
                  <a:pt x="815975" y="126572"/>
                  <a:pt x="814352" y="97782"/>
                  <a:pt x="809625" y="69422"/>
                </a:cubicBezTo>
                <a:cubicBezTo>
                  <a:pt x="807974" y="59518"/>
                  <a:pt x="806372" y="48687"/>
                  <a:pt x="800100" y="40847"/>
                </a:cubicBezTo>
                <a:cubicBezTo>
                  <a:pt x="783805" y="20478"/>
                  <a:pt x="746334" y="13207"/>
                  <a:pt x="723900" y="12272"/>
                </a:cubicBezTo>
                <a:cubicBezTo>
                  <a:pt x="587456" y="6587"/>
                  <a:pt x="450850" y="5922"/>
                  <a:pt x="314325" y="2747"/>
                </a:cubicBezTo>
                <a:cubicBezTo>
                  <a:pt x="76243" y="-8590"/>
                  <a:pt x="52387" y="18622"/>
                  <a:pt x="0" y="21797"/>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504950" y="5819518"/>
            <a:ext cx="424450" cy="263955"/>
          </a:xfrm>
          <a:custGeom>
            <a:avLst/>
            <a:gdLst>
              <a:gd name="connsiteX0" fmla="*/ 0 w 424450"/>
              <a:gd name="connsiteY0" fmla="*/ 9782 h 263955"/>
              <a:gd name="connsiteX1" fmla="*/ 0 w 424450"/>
              <a:gd name="connsiteY1" fmla="*/ 9782 h 263955"/>
              <a:gd name="connsiteX2" fmla="*/ 38100 w 424450"/>
              <a:gd name="connsiteY2" fmla="*/ 85982 h 263955"/>
              <a:gd name="connsiteX3" fmla="*/ 57150 w 424450"/>
              <a:gd name="connsiteY3" fmla="*/ 190757 h 263955"/>
              <a:gd name="connsiteX4" fmla="*/ 76200 w 424450"/>
              <a:gd name="connsiteY4" fmla="*/ 219332 h 263955"/>
              <a:gd name="connsiteX5" fmla="*/ 85725 w 424450"/>
              <a:gd name="connsiteY5" fmla="*/ 247907 h 263955"/>
              <a:gd name="connsiteX6" fmla="*/ 209550 w 424450"/>
              <a:gd name="connsiteY6" fmla="*/ 257432 h 263955"/>
              <a:gd name="connsiteX7" fmla="*/ 390525 w 424450"/>
              <a:gd name="connsiteY7" fmla="*/ 247907 h 263955"/>
              <a:gd name="connsiteX8" fmla="*/ 342900 w 424450"/>
              <a:gd name="connsiteY8" fmla="*/ 133607 h 263955"/>
              <a:gd name="connsiteX9" fmla="*/ 266700 w 424450"/>
              <a:gd name="connsiteY9" fmla="*/ 114557 h 263955"/>
              <a:gd name="connsiteX10" fmla="*/ 104775 w 424450"/>
              <a:gd name="connsiteY10" fmla="*/ 95507 h 263955"/>
              <a:gd name="connsiteX11" fmla="*/ 85725 w 424450"/>
              <a:gd name="connsiteY11" fmla="*/ 38357 h 263955"/>
              <a:gd name="connsiteX12" fmla="*/ 47625 w 424450"/>
              <a:gd name="connsiteY12" fmla="*/ 257 h 263955"/>
              <a:gd name="connsiteX13" fmla="*/ 0 w 424450"/>
              <a:gd name="connsiteY13" fmla="*/ 9782 h 26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450" h="263955">
                <a:moveTo>
                  <a:pt x="0" y="9782"/>
                </a:moveTo>
                <a:lnTo>
                  <a:pt x="0" y="9782"/>
                </a:lnTo>
                <a:cubicBezTo>
                  <a:pt x="12700" y="35182"/>
                  <a:pt x="28549" y="59238"/>
                  <a:pt x="38100" y="85982"/>
                </a:cubicBezTo>
                <a:cubicBezTo>
                  <a:pt x="64847" y="160874"/>
                  <a:pt x="31632" y="122708"/>
                  <a:pt x="57150" y="190757"/>
                </a:cubicBezTo>
                <a:cubicBezTo>
                  <a:pt x="61170" y="201476"/>
                  <a:pt x="71080" y="209093"/>
                  <a:pt x="76200" y="219332"/>
                </a:cubicBezTo>
                <a:cubicBezTo>
                  <a:pt x="80690" y="228312"/>
                  <a:pt x="76071" y="245149"/>
                  <a:pt x="85725" y="247907"/>
                </a:cubicBezTo>
                <a:cubicBezTo>
                  <a:pt x="125529" y="259280"/>
                  <a:pt x="168275" y="254257"/>
                  <a:pt x="209550" y="257432"/>
                </a:cubicBezTo>
                <a:cubicBezTo>
                  <a:pt x="269875" y="254257"/>
                  <a:pt x="338980" y="279407"/>
                  <a:pt x="390525" y="247907"/>
                </a:cubicBezTo>
                <a:cubicBezTo>
                  <a:pt x="480932" y="192659"/>
                  <a:pt x="364442" y="142839"/>
                  <a:pt x="342900" y="133607"/>
                </a:cubicBezTo>
                <a:cubicBezTo>
                  <a:pt x="319478" y="123569"/>
                  <a:pt x="291096" y="118623"/>
                  <a:pt x="266700" y="114557"/>
                </a:cubicBezTo>
                <a:cubicBezTo>
                  <a:pt x="203531" y="104029"/>
                  <a:pt x="172487" y="102278"/>
                  <a:pt x="104775" y="95507"/>
                </a:cubicBezTo>
                <a:lnTo>
                  <a:pt x="85725" y="38357"/>
                </a:lnTo>
                <a:cubicBezTo>
                  <a:pt x="75786" y="8540"/>
                  <a:pt x="82964" y="4674"/>
                  <a:pt x="47625" y="257"/>
                </a:cubicBezTo>
                <a:cubicBezTo>
                  <a:pt x="31873" y="-1712"/>
                  <a:pt x="7938" y="8194"/>
                  <a:pt x="0" y="97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847725" y="5721911"/>
            <a:ext cx="683506" cy="316939"/>
          </a:xfrm>
          <a:custGeom>
            <a:avLst/>
            <a:gdLst>
              <a:gd name="connsiteX0" fmla="*/ 28575 w 683506"/>
              <a:gd name="connsiteY0" fmla="*/ 21664 h 316939"/>
              <a:gd name="connsiteX1" fmla="*/ 28575 w 683506"/>
              <a:gd name="connsiteY1" fmla="*/ 21664 h 316939"/>
              <a:gd name="connsiteX2" fmla="*/ 57150 w 683506"/>
              <a:gd name="connsiteY2" fmla="*/ 97864 h 316939"/>
              <a:gd name="connsiteX3" fmla="*/ 85725 w 683506"/>
              <a:gd name="connsiteY3" fmla="*/ 155014 h 316939"/>
              <a:gd name="connsiteX4" fmla="*/ 76200 w 683506"/>
              <a:gd name="connsiteY4" fmla="*/ 183589 h 316939"/>
              <a:gd name="connsiteX5" fmla="*/ 19050 w 683506"/>
              <a:gd name="connsiteY5" fmla="*/ 212164 h 316939"/>
              <a:gd name="connsiteX6" fmla="*/ 0 w 683506"/>
              <a:gd name="connsiteY6" fmla="*/ 240739 h 316939"/>
              <a:gd name="connsiteX7" fmla="*/ 19050 w 683506"/>
              <a:gd name="connsiteY7" fmla="*/ 269314 h 316939"/>
              <a:gd name="connsiteX8" fmla="*/ 104775 w 683506"/>
              <a:gd name="connsiteY8" fmla="*/ 297889 h 316939"/>
              <a:gd name="connsiteX9" fmla="*/ 133350 w 683506"/>
              <a:gd name="connsiteY9" fmla="*/ 307414 h 316939"/>
              <a:gd name="connsiteX10" fmla="*/ 161925 w 683506"/>
              <a:gd name="connsiteY10" fmla="*/ 316939 h 316939"/>
              <a:gd name="connsiteX11" fmla="*/ 676275 w 683506"/>
              <a:gd name="connsiteY11" fmla="*/ 307414 h 316939"/>
              <a:gd name="connsiteX12" fmla="*/ 666750 w 683506"/>
              <a:gd name="connsiteY12" fmla="*/ 259789 h 316939"/>
              <a:gd name="connsiteX13" fmla="*/ 514350 w 683506"/>
              <a:gd name="connsiteY13" fmla="*/ 231214 h 316939"/>
              <a:gd name="connsiteX14" fmla="*/ 457200 w 683506"/>
              <a:gd name="connsiteY14" fmla="*/ 212164 h 316939"/>
              <a:gd name="connsiteX15" fmla="*/ 504825 w 683506"/>
              <a:gd name="connsiteY15" fmla="*/ 126439 h 316939"/>
              <a:gd name="connsiteX16" fmla="*/ 495300 w 683506"/>
              <a:gd name="connsiteY16" fmla="*/ 59764 h 316939"/>
              <a:gd name="connsiteX17" fmla="*/ 485775 w 683506"/>
              <a:gd name="connsiteY17" fmla="*/ 2614 h 316939"/>
              <a:gd name="connsiteX18" fmla="*/ 28575 w 683506"/>
              <a:gd name="connsiteY18" fmla="*/ 21664 h 31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3506" h="316939">
                <a:moveTo>
                  <a:pt x="28575" y="21664"/>
                </a:moveTo>
                <a:lnTo>
                  <a:pt x="28575" y="21664"/>
                </a:lnTo>
                <a:cubicBezTo>
                  <a:pt x="38100" y="47064"/>
                  <a:pt x="45925" y="73168"/>
                  <a:pt x="57150" y="97864"/>
                </a:cubicBezTo>
                <a:cubicBezTo>
                  <a:pt x="103311" y="199419"/>
                  <a:pt x="53686" y="58898"/>
                  <a:pt x="85725" y="155014"/>
                </a:cubicBezTo>
                <a:cubicBezTo>
                  <a:pt x="82550" y="164539"/>
                  <a:pt x="82472" y="175749"/>
                  <a:pt x="76200" y="183589"/>
                </a:cubicBezTo>
                <a:cubicBezTo>
                  <a:pt x="62771" y="200375"/>
                  <a:pt x="37874" y="205889"/>
                  <a:pt x="19050" y="212164"/>
                </a:cubicBezTo>
                <a:cubicBezTo>
                  <a:pt x="12700" y="221689"/>
                  <a:pt x="0" y="229291"/>
                  <a:pt x="0" y="240739"/>
                </a:cubicBezTo>
                <a:cubicBezTo>
                  <a:pt x="0" y="252187"/>
                  <a:pt x="9342" y="263247"/>
                  <a:pt x="19050" y="269314"/>
                </a:cubicBezTo>
                <a:lnTo>
                  <a:pt x="104775" y="297889"/>
                </a:lnTo>
                <a:lnTo>
                  <a:pt x="133350" y="307414"/>
                </a:lnTo>
                <a:lnTo>
                  <a:pt x="161925" y="316939"/>
                </a:lnTo>
                <a:lnTo>
                  <a:pt x="676275" y="307414"/>
                </a:lnTo>
                <a:cubicBezTo>
                  <a:pt x="692362" y="305593"/>
                  <a:pt x="678198" y="271237"/>
                  <a:pt x="666750" y="259789"/>
                </a:cubicBezTo>
                <a:cubicBezTo>
                  <a:pt x="644085" y="237124"/>
                  <a:pt x="526682" y="232447"/>
                  <a:pt x="514350" y="231214"/>
                </a:cubicBezTo>
                <a:cubicBezTo>
                  <a:pt x="495300" y="224864"/>
                  <a:pt x="446061" y="228872"/>
                  <a:pt x="457200" y="212164"/>
                </a:cubicBezTo>
                <a:cubicBezTo>
                  <a:pt x="500869" y="146660"/>
                  <a:pt x="488060" y="176734"/>
                  <a:pt x="504825" y="126439"/>
                </a:cubicBezTo>
                <a:cubicBezTo>
                  <a:pt x="501650" y="104214"/>
                  <a:pt x="498714" y="81954"/>
                  <a:pt x="495300" y="59764"/>
                </a:cubicBezTo>
                <a:cubicBezTo>
                  <a:pt x="492363" y="40676"/>
                  <a:pt x="504642" y="6741"/>
                  <a:pt x="485775" y="2614"/>
                </a:cubicBezTo>
                <a:cubicBezTo>
                  <a:pt x="435681" y="-8344"/>
                  <a:pt x="104775" y="18489"/>
                  <a:pt x="28575" y="21664"/>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66750" y="5715000"/>
            <a:ext cx="325339" cy="272544"/>
          </a:xfrm>
          <a:custGeom>
            <a:avLst/>
            <a:gdLst>
              <a:gd name="connsiteX0" fmla="*/ 28575 w 325339"/>
              <a:gd name="connsiteY0" fmla="*/ 0 h 272544"/>
              <a:gd name="connsiteX1" fmla="*/ 28575 w 325339"/>
              <a:gd name="connsiteY1" fmla="*/ 0 h 272544"/>
              <a:gd name="connsiteX2" fmla="*/ 76200 w 325339"/>
              <a:gd name="connsiteY2" fmla="*/ 66675 h 272544"/>
              <a:gd name="connsiteX3" fmla="*/ 114300 w 325339"/>
              <a:gd name="connsiteY3" fmla="*/ 161925 h 272544"/>
              <a:gd name="connsiteX4" fmla="*/ 123825 w 325339"/>
              <a:gd name="connsiteY4" fmla="*/ 190500 h 272544"/>
              <a:gd name="connsiteX5" fmla="*/ 152400 w 325339"/>
              <a:gd name="connsiteY5" fmla="*/ 200025 h 272544"/>
              <a:gd name="connsiteX6" fmla="*/ 228600 w 325339"/>
              <a:gd name="connsiteY6" fmla="*/ 209550 h 272544"/>
              <a:gd name="connsiteX7" fmla="*/ 276225 w 325339"/>
              <a:gd name="connsiteY7" fmla="*/ 200025 h 272544"/>
              <a:gd name="connsiteX8" fmla="*/ 247650 w 325339"/>
              <a:gd name="connsiteY8" fmla="*/ 180975 h 272544"/>
              <a:gd name="connsiteX9" fmla="*/ 171450 w 325339"/>
              <a:gd name="connsiteY9" fmla="*/ 190500 h 272544"/>
              <a:gd name="connsiteX10" fmla="*/ 314325 w 325339"/>
              <a:gd name="connsiteY10" fmla="*/ 200025 h 272544"/>
              <a:gd name="connsiteX11" fmla="*/ 304800 w 325339"/>
              <a:gd name="connsiteY11" fmla="*/ 266700 h 272544"/>
              <a:gd name="connsiteX12" fmla="*/ 180975 w 325339"/>
              <a:gd name="connsiteY12" fmla="*/ 257175 h 272544"/>
              <a:gd name="connsiteX13" fmla="*/ 152400 w 325339"/>
              <a:gd name="connsiteY13" fmla="*/ 247650 h 272544"/>
              <a:gd name="connsiteX14" fmla="*/ 9525 w 325339"/>
              <a:gd name="connsiteY14" fmla="*/ 219075 h 272544"/>
              <a:gd name="connsiteX15" fmla="*/ 0 w 325339"/>
              <a:gd name="connsiteY15" fmla="*/ 190500 h 272544"/>
              <a:gd name="connsiteX16" fmla="*/ 19050 w 325339"/>
              <a:gd name="connsiteY16" fmla="*/ 57150 h 272544"/>
              <a:gd name="connsiteX17" fmla="*/ 28575 w 325339"/>
              <a:gd name="connsiteY17" fmla="*/ 19050 h 272544"/>
              <a:gd name="connsiteX18" fmla="*/ 28575 w 325339"/>
              <a:gd name="connsiteY18" fmla="*/ 0 h 27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5339" h="272544">
                <a:moveTo>
                  <a:pt x="28575" y="0"/>
                </a:moveTo>
                <a:lnTo>
                  <a:pt x="28575" y="0"/>
                </a:lnTo>
                <a:cubicBezTo>
                  <a:pt x="44450" y="22225"/>
                  <a:pt x="66610" y="41102"/>
                  <a:pt x="76200" y="66675"/>
                </a:cubicBezTo>
                <a:cubicBezTo>
                  <a:pt x="115697" y="172000"/>
                  <a:pt x="48370" y="139948"/>
                  <a:pt x="114300" y="161925"/>
                </a:cubicBezTo>
                <a:cubicBezTo>
                  <a:pt x="117475" y="171450"/>
                  <a:pt x="116725" y="183400"/>
                  <a:pt x="123825" y="190500"/>
                </a:cubicBezTo>
                <a:cubicBezTo>
                  <a:pt x="130925" y="197600"/>
                  <a:pt x="142522" y="198229"/>
                  <a:pt x="152400" y="200025"/>
                </a:cubicBezTo>
                <a:cubicBezTo>
                  <a:pt x="177585" y="204604"/>
                  <a:pt x="203200" y="206375"/>
                  <a:pt x="228600" y="209550"/>
                </a:cubicBezTo>
                <a:cubicBezTo>
                  <a:pt x="244475" y="206375"/>
                  <a:pt x="267245" y="213495"/>
                  <a:pt x="276225" y="200025"/>
                </a:cubicBezTo>
                <a:cubicBezTo>
                  <a:pt x="282575" y="190500"/>
                  <a:pt x="259051" y="182011"/>
                  <a:pt x="247650" y="180975"/>
                </a:cubicBezTo>
                <a:cubicBezTo>
                  <a:pt x="222157" y="178657"/>
                  <a:pt x="196850" y="187325"/>
                  <a:pt x="171450" y="190500"/>
                </a:cubicBezTo>
                <a:cubicBezTo>
                  <a:pt x="219075" y="193675"/>
                  <a:pt x="272883" y="176344"/>
                  <a:pt x="314325" y="200025"/>
                </a:cubicBezTo>
                <a:cubicBezTo>
                  <a:pt x="333818" y="211164"/>
                  <a:pt x="325435" y="257856"/>
                  <a:pt x="304800" y="266700"/>
                </a:cubicBezTo>
                <a:cubicBezTo>
                  <a:pt x="266750" y="283007"/>
                  <a:pt x="222250" y="260350"/>
                  <a:pt x="180975" y="257175"/>
                </a:cubicBezTo>
                <a:cubicBezTo>
                  <a:pt x="171450" y="254000"/>
                  <a:pt x="162245" y="249619"/>
                  <a:pt x="152400" y="247650"/>
                </a:cubicBezTo>
                <a:cubicBezTo>
                  <a:pt x="-2855" y="216599"/>
                  <a:pt x="82815" y="243505"/>
                  <a:pt x="9525" y="219075"/>
                </a:cubicBezTo>
                <a:cubicBezTo>
                  <a:pt x="6350" y="209550"/>
                  <a:pt x="0" y="200540"/>
                  <a:pt x="0" y="190500"/>
                </a:cubicBezTo>
                <a:cubicBezTo>
                  <a:pt x="0" y="76243"/>
                  <a:pt x="1422" y="118846"/>
                  <a:pt x="19050" y="57150"/>
                </a:cubicBezTo>
                <a:cubicBezTo>
                  <a:pt x="22646" y="44563"/>
                  <a:pt x="24979" y="31637"/>
                  <a:pt x="28575" y="19050"/>
                </a:cubicBezTo>
                <a:cubicBezTo>
                  <a:pt x="31333" y="9396"/>
                  <a:pt x="28575" y="3175"/>
                  <a:pt x="28575"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778598" y="5895975"/>
            <a:ext cx="192952" cy="85725"/>
          </a:xfrm>
          <a:custGeom>
            <a:avLst/>
            <a:gdLst>
              <a:gd name="connsiteX0" fmla="*/ 40552 w 192952"/>
              <a:gd name="connsiteY0" fmla="*/ 0 h 85725"/>
              <a:gd name="connsiteX1" fmla="*/ 40552 w 192952"/>
              <a:gd name="connsiteY1" fmla="*/ 0 h 85725"/>
              <a:gd name="connsiteX2" fmla="*/ 154852 w 192952"/>
              <a:gd name="connsiteY2" fmla="*/ 9525 h 85725"/>
              <a:gd name="connsiteX3" fmla="*/ 183427 w 192952"/>
              <a:gd name="connsiteY3" fmla="*/ 19050 h 85725"/>
              <a:gd name="connsiteX4" fmla="*/ 192952 w 192952"/>
              <a:gd name="connsiteY4" fmla="*/ 47625 h 85725"/>
              <a:gd name="connsiteX5" fmla="*/ 183427 w 192952"/>
              <a:gd name="connsiteY5" fmla="*/ 76200 h 85725"/>
              <a:gd name="connsiteX6" fmla="*/ 154852 w 192952"/>
              <a:gd name="connsiteY6" fmla="*/ 85725 h 85725"/>
              <a:gd name="connsiteX7" fmla="*/ 59602 w 192952"/>
              <a:gd name="connsiteY7" fmla="*/ 66675 h 85725"/>
              <a:gd name="connsiteX8" fmla="*/ 2452 w 192952"/>
              <a:gd name="connsiteY8" fmla="*/ 57150 h 85725"/>
              <a:gd name="connsiteX9" fmla="*/ 40552 w 192952"/>
              <a:gd name="connsiteY9"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952" h="85725">
                <a:moveTo>
                  <a:pt x="40552" y="0"/>
                </a:moveTo>
                <a:lnTo>
                  <a:pt x="40552" y="0"/>
                </a:lnTo>
                <a:cubicBezTo>
                  <a:pt x="78652" y="3175"/>
                  <a:pt x="116955" y="4472"/>
                  <a:pt x="154852" y="9525"/>
                </a:cubicBezTo>
                <a:cubicBezTo>
                  <a:pt x="164804" y="10852"/>
                  <a:pt x="176327" y="11950"/>
                  <a:pt x="183427" y="19050"/>
                </a:cubicBezTo>
                <a:cubicBezTo>
                  <a:pt x="190527" y="26150"/>
                  <a:pt x="189777" y="38100"/>
                  <a:pt x="192952" y="47625"/>
                </a:cubicBezTo>
                <a:cubicBezTo>
                  <a:pt x="189777" y="57150"/>
                  <a:pt x="190527" y="69100"/>
                  <a:pt x="183427" y="76200"/>
                </a:cubicBezTo>
                <a:cubicBezTo>
                  <a:pt x="176327" y="83300"/>
                  <a:pt x="164892" y="85725"/>
                  <a:pt x="154852" y="85725"/>
                </a:cubicBezTo>
                <a:cubicBezTo>
                  <a:pt x="122212" y="85725"/>
                  <a:pt x="91071" y="72969"/>
                  <a:pt x="59602" y="66675"/>
                </a:cubicBezTo>
                <a:cubicBezTo>
                  <a:pt x="40664" y="62887"/>
                  <a:pt x="14040" y="72600"/>
                  <a:pt x="2452" y="57150"/>
                </a:cubicBezTo>
                <a:cubicBezTo>
                  <a:pt x="-10883" y="39370"/>
                  <a:pt x="34202" y="9525"/>
                  <a:pt x="40552"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371600" y="5895975"/>
            <a:ext cx="257175" cy="123825"/>
          </a:xfrm>
          <a:custGeom>
            <a:avLst/>
            <a:gdLst>
              <a:gd name="connsiteX0" fmla="*/ 0 w 257175"/>
              <a:gd name="connsiteY0" fmla="*/ 38100 h 123825"/>
              <a:gd name="connsiteX1" fmla="*/ 0 w 257175"/>
              <a:gd name="connsiteY1" fmla="*/ 38100 h 123825"/>
              <a:gd name="connsiteX2" fmla="*/ 190500 w 257175"/>
              <a:gd name="connsiteY2" fmla="*/ 28575 h 123825"/>
              <a:gd name="connsiteX3" fmla="*/ 200025 w 257175"/>
              <a:gd name="connsiteY3" fmla="*/ 0 h 123825"/>
              <a:gd name="connsiteX4" fmla="*/ 228600 w 257175"/>
              <a:gd name="connsiteY4" fmla="*/ 28575 h 123825"/>
              <a:gd name="connsiteX5" fmla="*/ 257175 w 257175"/>
              <a:gd name="connsiteY5" fmla="*/ 85725 h 123825"/>
              <a:gd name="connsiteX6" fmla="*/ 247650 w 257175"/>
              <a:gd name="connsiteY6" fmla="*/ 114300 h 123825"/>
              <a:gd name="connsiteX7" fmla="*/ 219075 w 257175"/>
              <a:gd name="connsiteY7" fmla="*/ 123825 h 123825"/>
              <a:gd name="connsiteX8" fmla="*/ 66675 w 257175"/>
              <a:gd name="connsiteY8" fmla="*/ 114300 h 123825"/>
              <a:gd name="connsiteX9" fmla="*/ 38100 w 257175"/>
              <a:gd name="connsiteY9" fmla="*/ 95250 h 123825"/>
              <a:gd name="connsiteX10" fmla="*/ 28575 w 257175"/>
              <a:gd name="connsiteY10" fmla="*/ 66675 h 123825"/>
              <a:gd name="connsiteX11" fmla="*/ 0 w 257175"/>
              <a:gd name="connsiteY11" fmla="*/ 3810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175" h="123825">
                <a:moveTo>
                  <a:pt x="0" y="38100"/>
                </a:moveTo>
                <a:lnTo>
                  <a:pt x="0" y="38100"/>
                </a:lnTo>
                <a:cubicBezTo>
                  <a:pt x="63500" y="34925"/>
                  <a:pt x="128044" y="40471"/>
                  <a:pt x="190500" y="28575"/>
                </a:cubicBezTo>
                <a:cubicBezTo>
                  <a:pt x="200363" y="26696"/>
                  <a:pt x="189985" y="0"/>
                  <a:pt x="200025" y="0"/>
                </a:cubicBezTo>
                <a:cubicBezTo>
                  <a:pt x="213495" y="0"/>
                  <a:pt x="219976" y="18227"/>
                  <a:pt x="228600" y="28575"/>
                </a:cubicBezTo>
                <a:cubicBezTo>
                  <a:pt x="249116" y="53194"/>
                  <a:pt x="247629" y="57086"/>
                  <a:pt x="257175" y="85725"/>
                </a:cubicBezTo>
                <a:cubicBezTo>
                  <a:pt x="254000" y="95250"/>
                  <a:pt x="254750" y="107200"/>
                  <a:pt x="247650" y="114300"/>
                </a:cubicBezTo>
                <a:cubicBezTo>
                  <a:pt x="240550" y="121400"/>
                  <a:pt x="229115" y="123825"/>
                  <a:pt x="219075" y="123825"/>
                </a:cubicBezTo>
                <a:cubicBezTo>
                  <a:pt x="168176" y="123825"/>
                  <a:pt x="117475" y="117475"/>
                  <a:pt x="66675" y="114300"/>
                </a:cubicBezTo>
                <a:cubicBezTo>
                  <a:pt x="57150" y="107950"/>
                  <a:pt x="45251" y="104189"/>
                  <a:pt x="38100" y="95250"/>
                </a:cubicBezTo>
                <a:cubicBezTo>
                  <a:pt x="31828" y="87410"/>
                  <a:pt x="33741" y="75284"/>
                  <a:pt x="28575" y="66675"/>
                </a:cubicBezTo>
                <a:cubicBezTo>
                  <a:pt x="23955" y="58974"/>
                  <a:pt x="4762" y="42862"/>
                  <a:pt x="0" y="3810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815842" y="3039153"/>
            <a:ext cx="0"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815842" y="303915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863180" y="3029193"/>
            <a:ext cx="140377" cy="206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2183606" y="3148013"/>
            <a:ext cx="59532" cy="295275"/>
          </a:xfrm>
          <a:custGeom>
            <a:avLst/>
            <a:gdLst>
              <a:gd name="connsiteX0" fmla="*/ 57150 w 59532"/>
              <a:gd name="connsiteY0" fmla="*/ 0 h 295275"/>
              <a:gd name="connsiteX1" fmla="*/ 57150 w 59532"/>
              <a:gd name="connsiteY1" fmla="*/ 0 h 295275"/>
              <a:gd name="connsiteX2" fmla="*/ 50007 w 59532"/>
              <a:gd name="connsiteY2" fmla="*/ 19050 h 295275"/>
              <a:gd name="connsiteX3" fmla="*/ 47625 w 59532"/>
              <a:gd name="connsiteY3" fmla="*/ 26193 h 295275"/>
              <a:gd name="connsiteX4" fmla="*/ 35719 w 59532"/>
              <a:gd name="connsiteY4" fmla="*/ 57150 h 295275"/>
              <a:gd name="connsiteX5" fmla="*/ 28575 w 59532"/>
              <a:gd name="connsiteY5" fmla="*/ 59531 h 295275"/>
              <a:gd name="connsiteX6" fmla="*/ 21432 w 59532"/>
              <a:gd name="connsiteY6" fmla="*/ 54768 h 295275"/>
              <a:gd name="connsiteX7" fmla="*/ 23813 w 59532"/>
              <a:gd name="connsiteY7" fmla="*/ 133350 h 295275"/>
              <a:gd name="connsiteX8" fmla="*/ 40482 w 59532"/>
              <a:gd name="connsiteY8" fmla="*/ 138112 h 295275"/>
              <a:gd name="connsiteX9" fmla="*/ 26194 w 59532"/>
              <a:gd name="connsiteY9" fmla="*/ 164306 h 295275"/>
              <a:gd name="connsiteX10" fmla="*/ 19050 w 59532"/>
              <a:gd name="connsiteY10" fmla="*/ 238125 h 295275"/>
              <a:gd name="connsiteX11" fmla="*/ 0 w 59532"/>
              <a:gd name="connsiteY11" fmla="*/ 285750 h 295275"/>
              <a:gd name="connsiteX12" fmla="*/ 0 w 59532"/>
              <a:gd name="connsiteY12" fmla="*/ 295275 h 295275"/>
              <a:gd name="connsiteX13" fmla="*/ 28575 w 59532"/>
              <a:gd name="connsiteY13" fmla="*/ 290512 h 295275"/>
              <a:gd name="connsiteX14" fmla="*/ 59532 w 59532"/>
              <a:gd name="connsiteY14" fmla="*/ 238125 h 295275"/>
              <a:gd name="connsiteX15" fmla="*/ 57150 w 59532"/>
              <a:gd name="connsiteY15" fmla="*/ 130968 h 295275"/>
              <a:gd name="connsiteX16" fmla="*/ 57150 w 59532"/>
              <a:gd name="connsiteY16"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532" h="295275">
                <a:moveTo>
                  <a:pt x="57150" y="0"/>
                </a:moveTo>
                <a:lnTo>
                  <a:pt x="57150" y="0"/>
                </a:lnTo>
                <a:cubicBezTo>
                  <a:pt x="54769" y="6350"/>
                  <a:pt x="52325" y="12677"/>
                  <a:pt x="50007" y="19050"/>
                </a:cubicBezTo>
                <a:cubicBezTo>
                  <a:pt x="49149" y="21409"/>
                  <a:pt x="48117" y="23732"/>
                  <a:pt x="47625" y="26193"/>
                </a:cubicBezTo>
                <a:cubicBezTo>
                  <a:pt x="46165" y="33492"/>
                  <a:pt x="46593" y="53526"/>
                  <a:pt x="35719" y="57150"/>
                </a:cubicBezTo>
                <a:lnTo>
                  <a:pt x="28575" y="59531"/>
                </a:lnTo>
                <a:cubicBezTo>
                  <a:pt x="20679" y="56899"/>
                  <a:pt x="21432" y="59660"/>
                  <a:pt x="21432" y="54768"/>
                </a:cubicBezTo>
                <a:cubicBezTo>
                  <a:pt x="22226" y="80962"/>
                  <a:pt x="23019" y="107156"/>
                  <a:pt x="23813" y="133350"/>
                </a:cubicBezTo>
                <a:lnTo>
                  <a:pt x="40482" y="138112"/>
                </a:lnTo>
                <a:lnTo>
                  <a:pt x="26194" y="164306"/>
                </a:lnTo>
                <a:lnTo>
                  <a:pt x="19050" y="238125"/>
                </a:lnTo>
                <a:lnTo>
                  <a:pt x="0" y="285750"/>
                </a:lnTo>
                <a:lnTo>
                  <a:pt x="0" y="295275"/>
                </a:lnTo>
                <a:lnTo>
                  <a:pt x="28575" y="290512"/>
                </a:lnTo>
                <a:lnTo>
                  <a:pt x="59532" y="238125"/>
                </a:lnTo>
                <a:lnTo>
                  <a:pt x="57150" y="130968"/>
                </a:lnTo>
                <a:lnTo>
                  <a:pt x="57150" y="0"/>
                </a:lnTo>
                <a:close/>
              </a:path>
            </a:pathLst>
          </a:custGeom>
          <a:solidFill>
            <a:schemeClr val="accent3">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03025" y="1360335"/>
            <a:ext cx="4248150" cy="4735665"/>
            <a:chOff x="403025" y="1360335"/>
            <a:chExt cx="4248150" cy="4735665"/>
          </a:xfrm>
        </p:grpSpPr>
        <p:grpSp>
          <p:nvGrpSpPr>
            <p:cNvPr id="3" name="Group 2"/>
            <p:cNvGrpSpPr/>
            <p:nvPr/>
          </p:nvGrpSpPr>
          <p:grpSpPr>
            <a:xfrm>
              <a:off x="403025" y="1360335"/>
              <a:ext cx="4248150" cy="4735665"/>
              <a:chOff x="403025" y="1360335"/>
              <a:chExt cx="4248150" cy="4735665"/>
            </a:xfrm>
          </p:grpSpPr>
          <p:grpSp>
            <p:nvGrpSpPr>
              <p:cNvPr id="11" name="Group 10"/>
              <p:cNvGrpSpPr/>
              <p:nvPr/>
            </p:nvGrpSpPr>
            <p:grpSpPr>
              <a:xfrm>
                <a:off x="403025" y="1360335"/>
                <a:ext cx="4248150" cy="4735665"/>
                <a:chOff x="400050" y="1360336"/>
                <a:chExt cx="4248150" cy="4735665"/>
              </a:xfrm>
            </p:grpSpPr>
            <p:sp>
              <p:nvSpPr>
                <p:cNvPr id="93" name="Snip Same Side Corner Rectangle 92"/>
                <p:cNvSpPr/>
                <p:nvPr/>
              </p:nvSpPr>
              <p:spPr>
                <a:xfrm>
                  <a:off x="403185" y="1371600"/>
                  <a:ext cx="4245015" cy="4724401"/>
                </a:xfrm>
                <a:prstGeom prst="snip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93"/>
                <p:cNvSpPr/>
                <p:nvPr/>
              </p:nvSpPr>
              <p:spPr>
                <a:xfrm>
                  <a:off x="405491" y="2637065"/>
                  <a:ext cx="4229102" cy="360695"/>
                </a:xfrm>
                <a:custGeom>
                  <a:avLst/>
                  <a:gdLst>
                    <a:gd name="connsiteX0" fmla="*/ 0 w 3819833"/>
                    <a:gd name="connsiteY0" fmla="*/ 325789 h 325789"/>
                    <a:gd name="connsiteX1" fmla="*/ 221226 w 3819833"/>
                    <a:gd name="connsiteY1" fmla="*/ 148809 h 325789"/>
                    <a:gd name="connsiteX2" fmla="*/ 619433 w 3819833"/>
                    <a:gd name="connsiteY2" fmla="*/ 119312 h 325789"/>
                    <a:gd name="connsiteX3" fmla="*/ 1135626 w 3819833"/>
                    <a:gd name="connsiteY3" fmla="*/ 89815 h 325789"/>
                    <a:gd name="connsiteX4" fmla="*/ 1430594 w 3819833"/>
                    <a:gd name="connsiteY4" fmla="*/ 1325 h 325789"/>
                    <a:gd name="connsiteX5" fmla="*/ 1725562 w 3819833"/>
                    <a:gd name="connsiteY5" fmla="*/ 45570 h 325789"/>
                    <a:gd name="connsiteX6" fmla="*/ 2227007 w 3819833"/>
                    <a:gd name="connsiteY6" fmla="*/ 163557 h 325789"/>
                    <a:gd name="connsiteX7" fmla="*/ 2787446 w 3819833"/>
                    <a:gd name="connsiteY7" fmla="*/ 163557 h 325789"/>
                    <a:gd name="connsiteX8" fmla="*/ 3170904 w 3819833"/>
                    <a:gd name="connsiteY8" fmla="*/ 104564 h 325789"/>
                    <a:gd name="connsiteX9" fmla="*/ 3539613 w 3819833"/>
                    <a:gd name="connsiteY9" fmla="*/ 104564 h 325789"/>
                    <a:gd name="connsiteX10" fmla="*/ 3819833 w 3819833"/>
                    <a:gd name="connsiteY10" fmla="*/ 134060 h 32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9833" h="325789">
                      <a:moveTo>
                        <a:pt x="0" y="325789"/>
                      </a:moveTo>
                      <a:cubicBezTo>
                        <a:pt x="58993" y="254505"/>
                        <a:pt x="117987" y="183222"/>
                        <a:pt x="221226" y="148809"/>
                      </a:cubicBezTo>
                      <a:cubicBezTo>
                        <a:pt x="324465" y="114396"/>
                        <a:pt x="619433" y="119312"/>
                        <a:pt x="619433" y="119312"/>
                      </a:cubicBezTo>
                      <a:cubicBezTo>
                        <a:pt x="771833" y="109480"/>
                        <a:pt x="1000433" y="109479"/>
                        <a:pt x="1135626" y="89815"/>
                      </a:cubicBezTo>
                      <a:cubicBezTo>
                        <a:pt x="1270819" y="70151"/>
                        <a:pt x="1332271" y="8699"/>
                        <a:pt x="1430594" y="1325"/>
                      </a:cubicBezTo>
                      <a:cubicBezTo>
                        <a:pt x="1528917" y="-6049"/>
                        <a:pt x="1592827" y="18531"/>
                        <a:pt x="1725562" y="45570"/>
                      </a:cubicBezTo>
                      <a:cubicBezTo>
                        <a:pt x="1858298" y="72609"/>
                        <a:pt x="2050026" y="143893"/>
                        <a:pt x="2227007" y="163557"/>
                      </a:cubicBezTo>
                      <a:cubicBezTo>
                        <a:pt x="2403988" y="183221"/>
                        <a:pt x="2630130" y="173389"/>
                        <a:pt x="2787446" y="163557"/>
                      </a:cubicBezTo>
                      <a:cubicBezTo>
                        <a:pt x="2944762" y="153725"/>
                        <a:pt x="3045543" y="114396"/>
                        <a:pt x="3170904" y="104564"/>
                      </a:cubicBezTo>
                      <a:cubicBezTo>
                        <a:pt x="3296265" y="94732"/>
                        <a:pt x="3431458" y="99648"/>
                        <a:pt x="3539613" y="104564"/>
                      </a:cubicBezTo>
                      <a:cubicBezTo>
                        <a:pt x="3647768" y="109480"/>
                        <a:pt x="3733800" y="121770"/>
                        <a:pt x="3819833" y="1340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Freeform 97"/>
                <p:cNvSpPr/>
                <p:nvPr/>
              </p:nvSpPr>
              <p:spPr>
                <a:xfrm>
                  <a:off x="402770" y="3733801"/>
                  <a:ext cx="4245430" cy="32657"/>
                </a:xfrm>
                <a:custGeom>
                  <a:avLst/>
                  <a:gdLst>
                    <a:gd name="connsiteX0" fmla="*/ 0 w 3834581"/>
                    <a:gd name="connsiteY0" fmla="*/ 0 h 29497"/>
                    <a:gd name="connsiteX1" fmla="*/ 3834581 w 3834581"/>
                    <a:gd name="connsiteY1" fmla="*/ 29497 h 29497"/>
                    <a:gd name="connsiteX2" fmla="*/ 3834581 w 3834581"/>
                    <a:gd name="connsiteY2" fmla="*/ 29497 h 29497"/>
                  </a:gdLst>
                  <a:ahLst/>
                  <a:cxnLst>
                    <a:cxn ang="0">
                      <a:pos x="connsiteX0" y="connsiteY0"/>
                    </a:cxn>
                    <a:cxn ang="0">
                      <a:pos x="connsiteX1" y="connsiteY1"/>
                    </a:cxn>
                    <a:cxn ang="0">
                      <a:pos x="connsiteX2" y="connsiteY2"/>
                    </a:cxn>
                  </a:cxnLst>
                  <a:rect l="l" t="t" r="r" b="b"/>
                  <a:pathLst>
                    <a:path w="3834581" h="29497">
                      <a:moveTo>
                        <a:pt x="0" y="0"/>
                      </a:moveTo>
                      <a:lnTo>
                        <a:pt x="3834581" y="29497"/>
                      </a:lnTo>
                      <a:lnTo>
                        <a:pt x="3834581" y="2949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405490" y="4661808"/>
                  <a:ext cx="4237266" cy="1434193"/>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05491" y="4408715"/>
                  <a:ext cx="4242709" cy="26008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p:cNvSpPr txBox="1"/>
                <p:nvPr/>
              </p:nvSpPr>
              <p:spPr>
                <a:xfrm>
                  <a:off x="1916507" y="4417724"/>
                  <a:ext cx="1044407" cy="306678"/>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layer of ash</a:t>
                  </a:r>
                  <a:endParaRPr lang="en-US" sz="1200" b="1" dirty="0">
                    <a:latin typeface="Times New Roman" panose="02020603050405020304" pitchFamily="18" charset="0"/>
                    <a:cs typeface="Times New Roman" panose="02020603050405020304" pitchFamily="18" charset="0"/>
                  </a:endParaRPr>
                </a:p>
              </p:txBody>
            </p:sp>
            <p:pic>
              <p:nvPicPr>
                <p:cNvPr id="111" name="Picture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714" y="3927006"/>
                  <a:ext cx="634509" cy="288504"/>
                </a:xfrm>
                <a:prstGeom prst="rect">
                  <a:avLst/>
                </a:prstGeom>
              </p:spPr>
            </p:pic>
            <p:grpSp>
              <p:nvGrpSpPr>
                <p:cNvPr id="112" name="Group 111"/>
                <p:cNvGrpSpPr/>
                <p:nvPr/>
              </p:nvGrpSpPr>
              <p:grpSpPr>
                <a:xfrm>
                  <a:off x="902969" y="2219237"/>
                  <a:ext cx="716301" cy="377248"/>
                  <a:chOff x="5029199" y="2283541"/>
                  <a:chExt cx="3733801" cy="1966453"/>
                </a:xfrm>
              </p:grpSpPr>
              <p:sp>
                <p:nvSpPr>
                  <p:cNvPr id="147" name="Freeform 146"/>
                  <p:cNvSpPr/>
                  <p:nvPr/>
                </p:nvSpPr>
                <p:spPr>
                  <a:xfrm>
                    <a:off x="5538019" y="2283541"/>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Freeform 147"/>
                  <p:cNvSpPr/>
                  <p:nvPr/>
                </p:nvSpPr>
                <p:spPr>
                  <a:xfrm>
                    <a:off x="6523703" y="2315496"/>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Freeform 148"/>
                  <p:cNvSpPr/>
                  <p:nvPr/>
                </p:nvSpPr>
                <p:spPr>
                  <a:xfrm>
                    <a:off x="5029199" y="2721077"/>
                    <a:ext cx="1017639" cy="501446"/>
                  </a:xfrm>
                  <a:custGeom>
                    <a:avLst/>
                    <a:gdLst>
                      <a:gd name="connsiteX0" fmla="*/ 0 w 1017639"/>
                      <a:gd name="connsiteY0" fmla="*/ 117987 h 501446"/>
                      <a:gd name="connsiteX1" fmla="*/ 117987 w 1017639"/>
                      <a:gd name="connsiteY1" fmla="*/ 29497 h 501446"/>
                      <a:gd name="connsiteX2" fmla="*/ 545690 w 1017639"/>
                      <a:gd name="connsiteY2" fmla="*/ 0 h 501446"/>
                      <a:gd name="connsiteX3" fmla="*/ 752168 w 1017639"/>
                      <a:gd name="connsiteY3" fmla="*/ 0 h 501446"/>
                      <a:gd name="connsiteX4" fmla="*/ 988142 w 1017639"/>
                      <a:gd name="connsiteY4" fmla="*/ 73742 h 501446"/>
                      <a:gd name="connsiteX5" fmla="*/ 1017639 w 1017639"/>
                      <a:gd name="connsiteY5" fmla="*/ 427704 h 501446"/>
                      <a:gd name="connsiteX6" fmla="*/ 840658 w 1017639"/>
                      <a:gd name="connsiteY6" fmla="*/ 501446 h 501446"/>
                      <a:gd name="connsiteX7" fmla="*/ 575187 w 1017639"/>
                      <a:gd name="connsiteY7" fmla="*/ 486697 h 501446"/>
                      <a:gd name="connsiteX8" fmla="*/ 427703 w 1017639"/>
                      <a:gd name="connsiteY8" fmla="*/ 501446 h 501446"/>
                      <a:gd name="connsiteX9" fmla="*/ 176981 w 1017639"/>
                      <a:gd name="connsiteY9" fmla="*/ 501446 h 501446"/>
                      <a:gd name="connsiteX10" fmla="*/ 58994 w 1017639"/>
                      <a:gd name="connsiteY10" fmla="*/ 427704 h 501446"/>
                      <a:gd name="connsiteX11" fmla="*/ 29497 w 1017639"/>
                      <a:gd name="connsiteY11" fmla="*/ 294968 h 501446"/>
                      <a:gd name="connsiteX12" fmla="*/ 29497 w 1017639"/>
                      <a:gd name="connsiteY12" fmla="*/ 73742 h 50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7639" h="501446">
                        <a:moveTo>
                          <a:pt x="0" y="117987"/>
                        </a:moveTo>
                        <a:lnTo>
                          <a:pt x="117987" y="29497"/>
                        </a:lnTo>
                        <a:lnTo>
                          <a:pt x="545690" y="0"/>
                        </a:lnTo>
                        <a:lnTo>
                          <a:pt x="752168" y="0"/>
                        </a:lnTo>
                        <a:lnTo>
                          <a:pt x="988142" y="73742"/>
                        </a:lnTo>
                        <a:lnTo>
                          <a:pt x="1017639" y="427704"/>
                        </a:lnTo>
                        <a:lnTo>
                          <a:pt x="840658" y="501446"/>
                        </a:lnTo>
                        <a:lnTo>
                          <a:pt x="575187" y="486697"/>
                        </a:lnTo>
                        <a:lnTo>
                          <a:pt x="427703" y="501446"/>
                        </a:lnTo>
                        <a:lnTo>
                          <a:pt x="176981" y="501446"/>
                        </a:lnTo>
                        <a:lnTo>
                          <a:pt x="58994" y="427704"/>
                        </a:lnTo>
                        <a:lnTo>
                          <a:pt x="29497" y="294968"/>
                        </a:lnTo>
                        <a:lnTo>
                          <a:pt x="29497" y="7374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Freeform 149"/>
                  <p:cNvSpPr/>
                  <p:nvPr/>
                </p:nvSpPr>
                <p:spPr>
                  <a:xfrm>
                    <a:off x="6019800" y="2743200"/>
                    <a:ext cx="1017639" cy="501446"/>
                  </a:xfrm>
                  <a:custGeom>
                    <a:avLst/>
                    <a:gdLst>
                      <a:gd name="connsiteX0" fmla="*/ 0 w 1017639"/>
                      <a:gd name="connsiteY0" fmla="*/ 117987 h 501446"/>
                      <a:gd name="connsiteX1" fmla="*/ 117987 w 1017639"/>
                      <a:gd name="connsiteY1" fmla="*/ 29497 h 501446"/>
                      <a:gd name="connsiteX2" fmla="*/ 545690 w 1017639"/>
                      <a:gd name="connsiteY2" fmla="*/ 0 h 501446"/>
                      <a:gd name="connsiteX3" fmla="*/ 752168 w 1017639"/>
                      <a:gd name="connsiteY3" fmla="*/ 0 h 501446"/>
                      <a:gd name="connsiteX4" fmla="*/ 988142 w 1017639"/>
                      <a:gd name="connsiteY4" fmla="*/ 73742 h 501446"/>
                      <a:gd name="connsiteX5" fmla="*/ 1017639 w 1017639"/>
                      <a:gd name="connsiteY5" fmla="*/ 427704 h 501446"/>
                      <a:gd name="connsiteX6" fmla="*/ 840658 w 1017639"/>
                      <a:gd name="connsiteY6" fmla="*/ 501446 h 501446"/>
                      <a:gd name="connsiteX7" fmla="*/ 575187 w 1017639"/>
                      <a:gd name="connsiteY7" fmla="*/ 486697 h 501446"/>
                      <a:gd name="connsiteX8" fmla="*/ 427703 w 1017639"/>
                      <a:gd name="connsiteY8" fmla="*/ 501446 h 501446"/>
                      <a:gd name="connsiteX9" fmla="*/ 176981 w 1017639"/>
                      <a:gd name="connsiteY9" fmla="*/ 501446 h 501446"/>
                      <a:gd name="connsiteX10" fmla="*/ 58994 w 1017639"/>
                      <a:gd name="connsiteY10" fmla="*/ 427704 h 501446"/>
                      <a:gd name="connsiteX11" fmla="*/ 29497 w 1017639"/>
                      <a:gd name="connsiteY11" fmla="*/ 294968 h 501446"/>
                      <a:gd name="connsiteX12" fmla="*/ 29497 w 1017639"/>
                      <a:gd name="connsiteY12" fmla="*/ 73742 h 50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7639" h="501446">
                        <a:moveTo>
                          <a:pt x="0" y="117987"/>
                        </a:moveTo>
                        <a:lnTo>
                          <a:pt x="117987" y="29497"/>
                        </a:lnTo>
                        <a:lnTo>
                          <a:pt x="545690" y="0"/>
                        </a:lnTo>
                        <a:lnTo>
                          <a:pt x="752168" y="0"/>
                        </a:lnTo>
                        <a:lnTo>
                          <a:pt x="988142" y="73742"/>
                        </a:lnTo>
                        <a:lnTo>
                          <a:pt x="1017639" y="427704"/>
                        </a:lnTo>
                        <a:lnTo>
                          <a:pt x="840658" y="501446"/>
                        </a:lnTo>
                        <a:lnTo>
                          <a:pt x="575187" y="486697"/>
                        </a:lnTo>
                        <a:lnTo>
                          <a:pt x="427703" y="501446"/>
                        </a:lnTo>
                        <a:lnTo>
                          <a:pt x="176981" y="501446"/>
                        </a:lnTo>
                        <a:lnTo>
                          <a:pt x="58994" y="427704"/>
                        </a:lnTo>
                        <a:lnTo>
                          <a:pt x="29497" y="294968"/>
                        </a:lnTo>
                        <a:lnTo>
                          <a:pt x="29497" y="7374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150"/>
                  <p:cNvSpPr/>
                  <p:nvPr/>
                </p:nvSpPr>
                <p:spPr>
                  <a:xfrm>
                    <a:off x="7010400" y="2743200"/>
                    <a:ext cx="1017639" cy="501446"/>
                  </a:xfrm>
                  <a:custGeom>
                    <a:avLst/>
                    <a:gdLst>
                      <a:gd name="connsiteX0" fmla="*/ 0 w 1017639"/>
                      <a:gd name="connsiteY0" fmla="*/ 117987 h 501446"/>
                      <a:gd name="connsiteX1" fmla="*/ 117987 w 1017639"/>
                      <a:gd name="connsiteY1" fmla="*/ 29497 h 501446"/>
                      <a:gd name="connsiteX2" fmla="*/ 545690 w 1017639"/>
                      <a:gd name="connsiteY2" fmla="*/ 0 h 501446"/>
                      <a:gd name="connsiteX3" fmla="*/ 752168 w 1017639"/>
                      <a:gd name="connsiteY3" fmla="*/ 0 h 501446"/>
                      <a:gd name="connsiteX4" fmla="*/ 988142 w 1017639"/>
                      <a:gd name="connsiteY4" fmla="*/ 73742 h 501446"/>
                      <a:gd name="connsiteX5" fmla="*/ 1017639 w 1017639"/>
                      <a:gd name="connsiteY5" fmla="*/ 427704 h 501446"/>
                      <a:gd name="connsiteX6" fmla="*/ 840658 w 1017639"/>
                      <a:gd name="connsiteY6" fmla="*/ 501446 h 501446"/>
                      <a:gd name="connsiteX7" fmla="*/ 575187 w 1017639"/>
                      <a:gd name="connsiteY7" fmla="*/ 486697 h 501446"/>
                      <a:gd name="connsiteX8" fmla="*/ 427703 w 1017639"/>
                      <a:gd name="connsiteY8" fmla="*/ 501446 h 501446"/>
                      <a:gd name="connsiteX9" fmla="*/ 176981 w 1017639"/>
                      <a:gd name="connsiteY9" fmla="*/ 501446 h 501446"/>
                      <a:gd name="connsiteX10" fmla="*/ 58994 w 1017639"/>
                      <a:gd name="connsiteY10" fmla="*/ 427704 h 501446"/>
                      <a:gd name="connsiteX11" fmla="*/ 29497 w 1017639"/>
                      <a:gd name="connsiteY11" fmla="*/ 294968 h 501446"/>
                      <a:gd name="connsiteX12" fmla="*/ 29497 w 1017639"/>
                      <a:gd name="connsiteY12" fmla="*/ 73742 h 50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7639" h="501446">
                        <a:moveTo>
                          <a:pt x="0" y="117987"/>
                        </a:moveTo>
                        <a:lnTo>
                          <a:pt x="117987" y="29497"/>
                        </a:lnTo>
                        <a:lnTo>
                          <a:pt x="545690" y="0"/>
                        </a:lnTo>
                        <a:lnTo>
                          <a:pt x="752168" y="0"/>
                        </a:lnTo>
                        <a:lnTo>
                          <a:pt x="988142" y="73742"/>
                        </a:lnTo>
                        <a:lnTo>
                          <a:pt x="1017639" y="427704"/>
                        </a:lnTo>
                        <a:lnTo>
                          <a:pt x="840658" y="501446"/>
                        </a:lnTo>
                        <a:lnTo>
                          <a:pt x="575187" y="486697"/>
                        </a:lnTo>
                        <a:lnTo>
                          <a:pt x="427703" y="501446"/>
                        </a:lnTo>
                        <a:lnTo>
                          <a:pt x="176981" y="501446"/>
                        </a:lnTo>
                        <a:lnTo>
                          <a:pt x="58994" y="427704"/>
                        </a:lnTo>
                        <a:lnTo>
                          <a:pt x="29497" y="294968"/>
                        </a:lnTo>
                        <a:lnTo>
                          <a:pt x="29497" y="7374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Freeform 151"/>
                  <p:cNvSpPr/>
                  <p:nvPr/>
                </p:nvSpPr>
                <p:spPr>
                  <a:xfrm>
                    <a:off x="5550309" y="3222523"/>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Freeform 152"/>
                  <p:cNvSpPr/>
                  <p:nvPr/>
                </p:nvSpPr>
                <p:spPr>
                  <a:xfrm>
                    <a:off x="6553200" y="3276600"/>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Freeform 153"/>
                  <p:cNvSpPr/>
                  <p:nvPr/>
                </p:nvSpPr>
                <p:spPr>
                  <a:xfrm>
                    <a:off x="7568381" y="3259393"/>
                    <a:ext cx="1194619" cy="486697"/>
                  </a:xfrm>
                  <a:custGeom>
                    <a:avLst/>
                    <a:gdLst>
                      <a:gd name="connsiteX0" fmla="*/ 14748 w 1194619"/>
                      <a:gd name="connsiteY0" fmla="*/ 103239 h 486697"/>
                      <a:gd name="connsiteX1" fmla="*/ 103238 w 1194619"/>
                      <a:gd name="connsiteY1" fmla="*/ 14748 h 486697"/>
                      <a:gd name="connsiteX2" fmla="*/ 530941 w 1194619"/>
                      <a:gd name="connsiteY2" fmla="*/ 0 h 486697"/>
                      <a:gd name="connsiteX3" fmla="*/ 796412 w 1194619"/>
                      <a:gd name="connsiteY3" fmla="*/ 0 h 486697"/>
                      <a:gd name="connsiteX4" fmla="*/ 973393 w 1194619"/>
                      <a:gd name="connsiteY4" fmla="*/ 0 h 486697"/>
                      <a:gd name="connsiteX5" fmla="*/ 1194619 w 1194619"/>
                      <a:gd name="connsiteY5" fmla="*/ 58993 h 486697"/>
                      <a:gd name="connsiteX6" fmla="*/ 1150374 w 1194619"/>
                      <a:gd name="connsiteY6" fmla="*/ 442452 h 486697"/>
                      <a:gd name="connsiteX7" fmla="*/ 973393 w 1194619"/>
                      <a:gd name="connsiteY7" fmla="*/ 486697 h 486697"/>
                      <a:gd name="connsiteX8" fmla="*/ 752167 w 1194619"/>
                      <a:gd name="connsiteY8" fmla="*/ 471948 h 486697"/>
                      <a:gd name="connsiteX9" fmla="*/ 545690 w 1194619"/>
                      <a:gd name="connsiteY9" fmla="*/ 457200 h 486697"/>
                      <a:gd name="connsiteX10" fmla="*/ 339212 w 1194619"/>
                      <a:gd name="connsiteY10" fmla="*/ 471948 h 486697"/>
                      <a:gd name="connsiteX11" fmla="*/ 191729 w 1194619"/>
                      <a:gd name="connsiteY11" fmla="*/ 486697 h 486697"/>
                      <a:gd name="connsiteX12" fmla="*/ 73741 w 1194619"/>
                      <a:gd name="connsiteY12" fmla="*/ 412955 h 486697"/>
                      <a:gd name="connsiteX13" fmla="*/ 0 w 1194619"/>
                      <a:gd name="connsiteY13" fmla="*/ 280219 h 486697"/>
                      <a:gd name="connsiteX14" fmla="*/ 0 w 1194619"/>
                      <a:gd name="connsiteY14" fmla="*/ 162232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4619" h="486697">
                        <a:moveTo>
                          <a:pt x="14748" y="103239"/>
                        </a:moveTo>
                        <a:lnTo>
                          <a:pt x="103238" y="14748"/>
                        </a:lnTo>
                        <a:lnTo>
                          <a:pt x="530941" y="0"/>
                        </a:lnTo>
                        <a:lnTo>
                          <a:pt x="796412" y="0"/>
                        </a:lnTo>
                        <a:lnTo>
                          <a:pt x="973393" y="0"/>
                        </a:lnTo>
                        <a:lnTo>
                          <a:pt x="1194619" y="58993"/>
                        </a:lnTo>
                        <a:lnTo>
                          <a:pt x="1150374" y="442452"/>
                        </a:lnTo>
                        <a:lnTo>
                          <a:pt x="973393" y="486697"/>
                        </a:lnTo>
                        <a:lnTo>
                          <a:pt x="752167" y="471948"/>
                        </a:lnTo>
                        <a:lnTo>
                          <a:pt x="545690" y="457200"/>
                        </a:lnTo>
                        <a:lnTo>
                          <a:pt x="339212" y="471948"/>
                        </a:lnTo>
                        <a:lnTo>
                          <a:pt x="191729" y="486697"/>
                        </a:lnTo>
                        <a:lnTo>
                          <a:pt x="73741" y="412955"/>
                        </a:lnTo>
                        <a:lnTo>
                          <a:pt x="0" y="280219"/>
                        </a:lnTo>
                        <a:lnTo>
                          <a:pt x="0" y="16223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Freeform 154"/>
                  <p:cNvSpPr/>
                  <p:nvPr/>
                </p:nvSpPr>
                <p:spPr>
                  <a:xfrm>
                    <a:off x="7256207" y="3763297"/>
                    <a:ext cx="1194619" cy="486697"/>
                  </a:xfrm>
                  <a:custGeom>
                    <a:avLst/>
                    <a:gdLst>
                      <a:gd name="connsiteX0" fmla="*/ 14748 w 1194619"/>
                      <a:gd name="connsiteY0" fmla="*/ 103239 h 486697"/>
                      <a:gd name="connsiteX1" fmla="*/ 103238 w 1194619"/>
                      <a:gd name="connsiteY1" fmla="*/ 14748 h 486697"/>
                      <a:gd name="connsiteX2" fmla="*/ 530941 w 1194619"/>
                      <a:gd name="connsiteY2" fmla="*/ 0 h 486697"/>
                      <a:gd name="connsiteX3" fmla="*/ 796412 w 1194619"/>
                      <a:gd name="connsiteY3" fmla="*/ 0 h 486697"/>
                      <a:gd name="connsiteX4" fmla="*/ 973393 w 1194619"/>
                      <a:gd name="connsiteY4" fmla="*/ 0 h 486697"/>
                      <a:gd name="connsiteX5" fmla="*/ 1194619 w 1194619"/>
                      <a:gd name="connsiteY5" fmla="*/ 58993 h 486697"/>
                      <a:gd name="connsiteX6" fmla="*/ 1150374 w 1194619"/>
                      <a:gd name="connsiteY6" fmla="*/ 442452 h 486697"/>
                      <a:gd name="connsiteX7" fmla="*/ 973393 w 1194619"/>
                      <a:gd name="connsiteY7" fmla="*/ 486697 h 486697"/>
                      <a:gd name="connsiteX8" fmla="*/ 752167 w 1194619"/>
                      <a:gd name="connsiteY8" fmla="*/ 471948 h 486697"/>
                      <a:gd name="connsiteX9" fmla="*/ 545690 w 1194619"/>
                      <a:gd name="connsiteY9" fmla="*/ 457200 h 486697"/>
                      <a:gd name="connsiteX10" fmla="*/ 339212 w 1194619"/>
                      <a:gd name="connsiteY10" fmla="*/ 471948 h 486697"/>
                      <a:gd name="connsiteX11" fmla="*/ 191729 w 1194619"/>
                      <a:gd name="connsiteY11" fmla="*/ 486697 h 486697"/>
                      <a:gd name="connsiteX12" fmla="*/ 73741 w 1194619"/>
                      <a:gd name="connsiteY12" fmla="*/ 412955 h 486697"/>
                      <a:gd name="connsiteX13" fmla="*/ 0 w 1194619"/>
                      <a:gd name="connsiteY13" fmla="*/ 280219 h 486697"/>
                      <a:gd name="connsiteX14" fmla="*/ 0 w 1194619"/>
                      <a:gd name="connsiteY14" fmla="*/ 162232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4619" h="486697">
                        <a:moveTo>
                          <a:pt x="14748" y="103239"/>
                        </a:moveTo>
                        <a:lnTo>
                          <a:pt x="103238" y="14748"/>
                        </a:lnTo>
                        <a:lnTo>
                          <a:pt x="530941" y="0"/>
                        </a:lnTo>
                        <a:lnTo>
                          <a:pt x="796412" y="0"/>
                        </a:lnTo>
                        <a:lnTo>
                          <a:pt x="973393" y="0"/>
                        </a:lnTo>
                        <a:lnTo>
                          <a:pt x="1194619" y="58993"/>
                        </a:lnTo>
                        <a:lnTo>
                          <a:pt x="1150374" y="442452"/>
                        </a:lnTo>
                        <a:lnTo>
                          <a:pt x="973393" y="486697"/>
                        </a:lnTo>
                        <a:lnTo>
                          <a:pt x="752167" y="471948"/>
                        </a:lnTo>
                        <a:lnTo>
                          <a:pt x="545690" y="457200"/>
                        </a:lnTo>
                        <a:lnTo>
                          <a:pt x="339212" y="471948"/>
                        </a:lnTo>
                        <a:lnTo>
                          <a:pt x="191729" y="486697"/>
                        </a:lnTo>
                        <a:lnTo>
                          <a:pt x="73741" y="412955"/>
                        </a:lnTo>
                        <a:lnTo>
                          <a:pt x="0" y="280219"/>
                        </a:lnTo>
                        <a:lnTo>
                          <a:pt x="0" y="16223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Freeform 155"/>
                  <p:cNvSpPr/>
                  <p:nvPr/>
                </p:nvSpPr>
                <p:spPr>
                  <a:xfrm>
                    <a:off x="5088193" y="3699876"/>
                    <a:ext cx="1194619" cy="486697"/>
                  </a:xfrm>
                  <a:custGeom>
                    <a:avLst/>
                    <a:gdLst>
                      <a:gd name="connsiteX0" fmla="*/ 14748 w 1194619"/>
                      <a:gd name="connsiteY0" fmla="*/ 103239 h 486697"/>
                      <a:gd name="connsiteX1" fmla="*/ 103238 w 1194619"/>
                      <a:gd name="connsiteY1" fmla="*/ 14748 h 486697"/>
                      <a:gd name="connsiteX2" fmla="*/ 530941 w 1194619"/>
                      <a:gd name="connsiteY2" fmla="*/ 0 h 486697"/>
                      <a:gd name="connsiteX3" fmla="*/ 796412 w 1194619"/>
                      <a:gd name="connsiteY3" fmla="*/ 0 h 486697"/>
                      <a:gd name="connsiteX4" fmla="*/ 973393 w 1194619"/>
                      <a:gd name="connsiteY4" fmla="*/ 0 h 486697"/>
                      <a:gd name="connsiteX5" fmla="*/ 1194619 w 1194619"/>
                      <a:gd name="connsiteY5" fmla="*/ 58993 h 486697"/>
                      <a:gd name="connsiteX6" fmla="*/ 1150374 w 1194619"/>
                      <a:gd name="connsiteY6" fmla="*/ 442452 h 486697"/>
                      <a:gd name="connsiteX7" fmla="*/ 973393 w 1194619"/>
                      <a:gd name="connsiteY7" fmla="*/ 486697 h 486697"/>
                      <a:gd name="connsiteX8" fmla="*/ 752167 w 1194619"/>
                      <a:gd name="connsiteY8" fmla="*/ 471948 h 486697"/>
                      <a:gd name="connsiteX9" fmla="*/ 545690 w 1194619"/>
                      <a:gd name="connsiteY9" fmla="*/ 457200 h 486697"/>
                      <a:gd name="connsiteX10" fmla="*/ 339212 w 1194619"/>
                      <a:gd name="connsiteY10" fmla="*/ 471948 h 486697"/>
                      <a:gd name="connsiteX11" fmla="*/ 191729 w 1194619"/>
                      <a:gd name="connsiteY11" fmla="*/ 486697 h 486697"/>
                      <a:gd name="connsiteX12" fmla="*/ 73741 w 1194619"/>
                      <a:gd name="connsiteY12" fmla="*/ 412955 h 486697"/>
                      <a:gd name="connsiteX13" fmla="*/ 0 w 1194619"/>
                      <a:gd name="connsiteY13" fmla="*/ 280219 h 486697"/>
                      <a:gd name="connsiteX14" fmla="*/ 0 w 1194619"/>
                      <a:gd name="connsiteY14" fmla="*/ 162232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4619" h="486697">
                        <a:moveTo>
                          <a:pt x="14748" y="103239"/>
                        </a:moveTo>
                        <a:lnTo>
                          <a:pt x="103238" y="14748"/>
                        </a:lnTo>
                        <a:lnTo>
                          <a:pt x="530941" y="0"/>
                        </a:lnTo>
                        <a:lnTo>
                          <a:pt x="796412" y="0"/>
                        </a:lnTo>
                        <a:lnTo>
                          <a:pt x="973393" y="0"/>
                        </a:lnTo>
                        <a:lnTo>
                          <a:pt x="1194619" y="58993"/>
                        </a:lnTo>
                        <a:lnTo>
                          <a:pt x="1150374" y="442452"/>
                        </a:lnTo>
                        <a:lnTo>
                          <a:pt x="973393" y="486697"/>
                        </a:lnTo>
                        <a:lnTo>
                          <a:pt x="752167" y="471948"/>
                        </a:lnTo>
                        <a:lnTo>
                          <a:pt x="545690" y="457200"/>
                        </a:lnTo>
                        <a:lnTo>
                          <a:pt x="339212" y="471948"/>
                        </a:lnTo>
                        <a:lnTo>
                          <a:pt x="191729" y="486697"/>
                        </a:lnTo>
                        <a:lnTo>
                          <a:pt x="73741" y="412955"/>
                        </a:lnTo>
                        <a:lnTo>
                          <a:pt x="0" y="280219"/>
                        </a:lnTo>
                        <a:lnTo>
                          <a:pt x="0" y="16223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Freeform 156"/>
                  <p:cNvSpPr/>
                  <p:nvPr/>
                </p:nvSpPr>
                <p:spPr>
                  <a:xfrm>
                    <a:off x="6282813" y="3734288"/>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3" name="Picture 1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58090">
                  <a:off x="3778656" y="2066598"/>
                  <a:ext cx="497999" cy="537693"/>
                </a:xfrm>
                <a:prstGeom prst="rect">
                  <a:avLst/>
                </a:prstGeom>
              </p:spPr>
            </p:pic>
            <p:pic>
              <p:nvPicPr>
                <p:cNvPr id="121" name="Picture 1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0196" y="3857816"/>
                  <a:ext cx="506115" cy="363675"/>
                </a:xfrm>
                <a:prstGeom prst="rect">
                  <a:avLst/>
                </a:prstGeom>
              </p:spPr>
            </p:pic>
            <p:sp>
              <p:nvSpPr>
                <p:cNvPr id="123" name="TextBox 122"/>
                <p:cNvSpPr txBox="1"/>
                <p:nvPr/>
              </p:nvSpPr>
              <p:spPr>
                <a:xfrm>
                  <a:off x="585771" y="2307419"/>
                  <a:ext cx="274434"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1</a:t>
                  </a:r>
                  <a:endParaRPr lang="en-US" sz="1400" b="1" dirty="0">
                    <a:latin typeface="Times New Roman" panose="02020603050405020304" pitchFamily="18" charset="0"/>
                    <a:cs typeface="Times New Roman" panose="02020603050405020304" pitchFamily="18" charset="0"/>
                  </a:endParaRPr>
                </a:p>
              </p:txBody>
            </p:sp>
            <p:sp>
              <p:nvSpPr>
                <p:cNvPr id="124" name="TextBox 123"/>
                <p:cNvSpPr txBox="1"/>
                <p:nvPr/>
              </p:nvSpPr>
              <p:spPr>
                <a:xfrm>
                  <a:off x="2690905" y="2252557"/>
                  <a:ext cx="274434"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2</a:t>
                  </a:r>
                  <a:endParaRPr lang="en-US" sz="1400" b="1" dirty="0">
                    <a:latin typeface="Times New Roman" panose="02020603050405020304" pitchFamily="18" charset="0"/>
                    <a:cs typeface="Times New Roman" panose="02020603050405020304" pitchFamily="18" charset="0"/>
                  </a:endParaRPr>
                </a:p>
              </p:txBody>
            </p:sp>
            <p:sp>
              <p:nvSpPr>
                <p:cNvPr id="125" name="TextBox 124"/>
                <p:cNvSpPr txBox="1"/>
                <p:nvPr/>
              </p:nvSpPr>
              <p:spPr>
                <a:xfrm>
                  <a:off x="4245112" y="2292168"/>
                  <a:ext cx="274434"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3</a:t>
                  </a:r>
                  <a:endParaRPr lang="en-US" sz="1400" b="1" dirty="0">
                    <a:latin typeface="Times New Roman" panose="02020603050405020304" pitchFamily="18" charset="0"/>
                    <a:cs typeface="Times New Roman" panose="02020603050405020304" pitchFamily="18" charset="0"/>
                  </a:endParaRPr>
                </a:p>
              </p:txBody>
            </p:sp>
            <p:sp>
              <p:nvSpPr>
                <p:cNvPr id="126" name="TextBox 125"/>
                <p:cNvSpPr txBox="1"/>
                <p:nvPr/>
              </p:nvSpPr>
              <p:spPr>
                <a:xfrm>
                  <a:off x="1181381" y="3807025"/>
                  <a:ext cx="274434" cy="307777"/>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7</a:t>
                  </a:r>
                </a:p>
              </p:txBody>
            </p:sp>
            <p:sp>
              <p:nvSpPr>
                <p:cNvPr id="127" name="TextBox 126"/>
                <p:cNvSpPr txBox="1"/>
                <p:nvPr/>
              </p:nvSpPr>
              <p:spPr>
                <a:xfrm>
                  <a:off x="2386906" y="3974771"/>
                  <a:ext cx="274434" cy="307777"/>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8</a:t>
                  </a:r>
                </a:p>
              </p:txBody>
            </p:sp>
            <p:sp>
              <p:nvSpPr>
                <p:cNvPr id="128" name="TextBox 127"/>
                <p:cNvSpPr txBox="1"/>
                <p:nvPr/>
              </p:nvSpPr>
              <p:spPr>
                <a:xfrm>
                  <a:off x="3756311" y="3972838"/>
                  <a:ext cx="274434" cy="307777"/>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9</a:t>
                  </a:r>
                </a:p>
              </p:txBody>
            </p:sp>
            <p:sp>
              <p:nvSpPr>
                <p:cNvPr id="129" name="TextBox 128"/>
                <p:cNvSpPr txBox="1"/>
                <p:nvPr/>
              </p:nvSpPr>
              <p:spPr>
                <a:xfrm>
                  <a:off x="1728123" y="5410200"/>
                  <a:ext cx="364202" cy="307777"/>
                </a:xfrm>
                <a:prstGeom prst="rect">
                  <a:avLst/>
                </a:prstGeom>
                <a:solidFill>
                  <a:schemeClr val="accent3">
                    <a:lumMod val="20000"/>
                    <a:lumOff val="80000"/>
                  </a:schemeClr>
                </a:solid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10</a:t>
                  </a:r>
                  <a:endParaRPr lang="en-US" sz="1400" b="1" dirty="0">
                    <a:latin typeface="Times New Roman" panose="02020603050405020304" pitchFamily="18" charset="0"/>
                    <a:cs typeface="Times New Roman" panose="02020603050405020304" pitchFamily="18" charset="0"/>
                  </a:endParaRPr>
                </a:p>
              </p:txBody>
            </p:sp>
            <p:sp>
              <p:nvSpPr>
                <p:cNvPr id="130" name="TextBox 129"/>
                <p:cNvSpPr txBox="1"/>
                <p:nvPr/>
              </p:nvSpPr>
              <p:spPr>
                <a:xfrm>
                  <a:off x="3293277" y="5703860"/>
                  <a:ext cx="354328" cy="307777"/>
                </a:xfrm>
                <a:prstGeom prst="rect">
                  <a:avLst/>
                </a:prstGeom>
                <a:solidFill>
                  <a:schemeClr val="accent3">
                    <a:lumMod val="20000"/>
                    <a:lumOff val="80000"/>
                  </a:schemeClr>
                </a:solid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11</a:t>
                  </a:r>
                  <a:endParaRPr lang="en-US" sz="1400" b="1" dirty="0">
                    <a:latin typeface="Times New Roman" panose="02020603050405020304" pitchFamily="18" charset="0"/>
                    <a:cs typeface="Times New Roman" panose="02020603050405020304" pitchFamily="18" charset="0"/>
                  </a:endParaRPr>
                </a:p>
              </p:txBody>
            </p:sp>
            <p:cxnSp>
              <p:nvCxnSpPr>
                <p:cNvPr id="131" name="Straight Connector 130"/>
                <p:cNvCxnSpPr/>
                <p:nvPr/>
              </p:nvCxnSpPr>
              <p:spPr>
                <a:xfrm>
                  <a:off x="400050" y="2089150"/>
                  <a:ext cx="4241800" cy="47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Freeform 131"/>
                <p:cNvSpPr/>
                <p:nvPr/>
              </p:nvSpPr>
              <p:spPr>
                <a:xfrm>
                  <a:off x="400050" y="1625600"/>
                  <a:ext cx="4248150" cy="463550"/>
                </a:xfrm>
                <a:custGeom>
                  <a:avLst/>
                  <a:gdLst>
                    <a:gd name="connsiteX0" fmla="*/ 355600 w 4248150"/>
                    <a:gd name="connsiteY0" fmla="*/ 88900 h 463550"/>
                    <a:gd name="connsiteX1" fmla="*/ 0 w 4248150"/>
                    <a:gd name="connsiteY1" fmla="*/ 457200 h 463550"/>
                    <a:gd name="connsiteX2" fmla="*/ 4248150 w 4248150"/>
                    <a:gd name="connsiteY2" fmla="*/ 463550 h 463550"/>
                    <a:gd name="connsiteX3" fmla="*/ 4083050 w 4248150"/>
                    <a:gd name="connsiteY3" fmla="*/ 298450 h 463550"/>
                    <a:gd name="connsiteX4" fmla="*/ 3886200 w 4248150"/>
                    <a:gd name="connsiteY4" fmla="*/ 95250 h 463550"/>
                    <a:gd name="connsiteX5" fmla="*/ 3638550 w 4248150"/>
                    <a:gd name="connsiteY5" fmla="*/ 31750 h 463550"/>
                    <a:gd name="connsiteX6" fmla="*/ 3378200 w 4248150"/>
                    <a:gd name="connsiteY6" fmla="*/ 31750 h 463550"/>
                    <a:gd name="connsiteX7" fmla="*/ 3098800 w 4248150"/>
                    <a:gd name="connsiteY7" fmla="*/ 57150 h 463550"/>
                    <a:gd name="connsiteX8" fmla="*/ 2724150 w 4248150"/>
                    <a:gd name="connsiteY8" fmla="*/ 25400 h 463550"/>
                    <a:gd name="connsiteX9" fmla="*/ 2355850 w 4248150"/>
                    <a:gd name="connsiteY9" fmla="*/ 31750 h 463550"/>
                    <a:gd name="connsiteX10" fmla="*/ 2025650 w 4248150"/>
                    <a:gd name="connsiteY10" fmla="*/ 50800 h 463550"/>
                    <a:gd name="connsiteX11" fmla="*/ 1708150 w 4248150"/>
                    <a:gd name="connsiteY11" fmla="*/ 50800 h 463550"/>
                    <a:gd name="connsiteX12" fmla="*/ 1428750 w 4248150"/>
                    <a:gd name="connsiteY12" fmla="*/ 19050 h 463550"/>
                    <a:gd name="connsiteX13" fmla="*/ 1130300 w 4248150"/>
                    <a:gd name="connsiteY13" fmla="*/ 0 h 463550"/>
                    <a:gd name="connsiteX14" fmla="*/ 850900 w 4248150"/>
                    <a:gd name="connsiteY14" fmla="*/ 76200 h 463550"/>
                    <a:gd name="connsiteX15" fmla="*/ 635000 w 4248150"/>
                    <a:gd name="connsiteY15" fmla="*/ 82550 h 463550"/>
                    <a:gd name="connsiteX16" fmla="*/ 355600 w 4248150"/>
                    <a:gd name="connsiteY16" fmla="*/ 88900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8150" h="463550">
                      <a:moveTo>
                        <a:pt x="355600" y="88900"/>
                      </a:moveTo>
                      <a:lnTo>
                        <a:pt x="0" y="457200"/>
                      </a:lnTo>
                      <a:lnTo>
                        <a:pt x="4248150" y="463550"/>
                      </a:lnTo>
                      <a:lnTo>
                        <a:pt x="4083050" y="298450"/>
                      </a:lnTo>
                      <a:lnTo>
                        <a:pt x="3886200" y="95250"/>
                      </a:lnTo>
                      <a:lnTo>
                        <a:pt x="3638550" y="31750"/>
                      </a:lnTo>
                      <a:lnTo>
                        <a:pt x="3378200" y="31750"/>
                      </a:lnTo>
                      <a:lnTo>
                        <a:pt x="3098800" y="57150"/>
                      </a:lnTo>
                      <a:lnTo>
                        <a:pt x="2724150" y="25400"/>
                      </a:lnTo>
                      <a:lnTo>
                        <a:pt x="2355850" y="31750"/>
                      </a:lnTo>
                      <a:lnTo>
                        <a:pt x="2025650" y="50800"/>
                      </a:lnTo>
                      <a:lnTo>
                        <a:pt x="1708150" y="50800"/>
                      </a:lnTo>
                      <a:lnTo>
                        <a:pt x="1428750" y="19050"/>
                      </a:lnTo>
                      <a:lnTo>
                        <a:pt x="1130300" y="0"/>
                      </a:lnTo>
                      <a:lnTo>
                        <a:pt x="850900" y="76200"/>
                      </a:lnTo>
                      <a:lnTo>
                        <a:pt x="635000" y="82550"/>
                      </a:lnTo>
                      <a:lnTo>
                        <a:pt x="355600" y="88900"/>
                      </a:lnTo>
                      <a:close/>
                    </a:path>
                  </a:pathLst>
                </a:custGeom>
                <a:blipFill dpi="0" rotWithShape="1">
                  <a:blip r:embed="rId6">
                    <a:alphaModFix amt="60000"/>
                  </a:blip>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950647" y="1712139"/>
                  <a:ext cx="978153"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Soil Layer</a:t>
                  </a:r>
                  <a:endParaRPr lang="en-US" sz="1400" b="1" dirty="0">
                    <a:latin typeface="Times New Roman" panose="02020603050405020304" pitchFamily="18" charset="0"/>
                    <a:cs typeface="Times New Roman" panose="02020603050405020304" pitchFamily="18" charset="0"/>
                  </a:endParaRPr>
                </a:p>
              </p:txBody>
            </p:sp>
            <p:sp>
              <p:nvSpPr>
                <p:cNvPr id="134" name="Rectangle 133"/>
                <p:cNvSpPr/>
                <p:nvPr/>
              </p:nvSpPr>
              <p:spPr>
                <a:xfrm>
                  <a:off x="405491" y="3480706"/>
                  <a:ext cx="4237266" cy="28575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1784478" y="3503324"/>
                  <a:ext cx="1429529" cy="306678"/>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t</a:t>
                  </a:r>
                  <a:r>
                    <a:rPr lang="en-US" sz="1200" b="1" dirty="0" smtClean="0">
                      <a:latin typeface="Times New Roman" panose="02020603050405020304" pitchFamily="18" charset="0"/>
                      <a:cs typeface="Times New Roman" panose="02020603050405020304" pitchFamily="18" charset="0"/>
                    </a:rPr>
                    <a:t>hin layer of clay</a:t>
                  </a:r>
                  <a:endParaRPr lang="en-US" sz="1200" b="1" dirty="0">
                    <a:latin typeface="Times New Roman" panose="02020603050405020304" pitchFamily="18" charset="0"/>
                    <a:cs typeface="Times New Roman" panose="02020603050405020304" pitchFamily="18" charset="0"/>
                  </a:endParaRPr>
                </a:p>
              </p:txBody>
            </p:sp>
            <p:sp>
              <p:nvSpPr>
                <p:cNvPr id="136" name="Freeform 135"/>
                <p:cNvSpPr/>
                <p:nvPr/>
              </p:nvSpPr>
              <p:spPr>
                <a:xfrm>
                  <a:off x="404813" y="2633663"/>
                  <a:ext cx="4243387" cy="847725"/>
                </a:xfrm>
                <a:custGeom>
                  <a:avLst/>
                  <a:gdLst>
                    <a:gd name="connsiteX0" fmla="*/ 0 w 4243387"/>
                    <a:gd name="connsiteY0" fmla="*/ 357187 h 847725"/>
                    <a:gd name="connsiteX1" fmla="*/ 4762 w 4243387"/>
                    <a:gd name="connsiteY1" fmla="*/ 847725 h 847725"/>
                    <a:gd name="connsiteX2" fmla="*/ 4243387 w 4243387"/>
                    <a:gd name="connsiteY2" fmla="*/ 842962 h 847725"/>
                    <a:gd name="connsiteX3" fmla="*/ 4243387 w 4243387"/>
                    <a:gd name="connsiteY3" fmla="*/ 157162 h 847725"/>
                    <a:gd name="connsiteX4" fmla="*/ 4043362 w 4243387"/>
                    <a:gd name="connsiteY4" fmla="*/ 133350 h 847725"/>
                    <a:gd name="connsiteX5" fmla="*/ 3848100 w 4243387"/>
                    <a:gd name="connsiteY5" fmla="*/ 119062 h 847725"/>
                    <a:gd name="connsiteX6" fmla="*/ 3624262 w 4243387"/>
                    <a:gd name="connsiteY6" fmla="*/ 119062 h 847725"/>
                    <a:gd name="connsiteX7" fmla="*/ 3476625 w 4243387"/>
                    <a:gd name="connsiteY7" fmla="*/ 123825 h 847725"/>
                    <a:gd name="connsiteX8" fmla="*/ 3243262 w 4243387"/>
                    <a:gd name="connsiteY8" fmla="*/ 166687 h 847725"/>
                    <a:gd name="connsiteX9" fmla="*/ 3014662 w 4243387"/>
                    <a:gd name="connsiteY9" fmla="*/ 190500 h 847725"/>
                    <a:gd name="connsiteX10" fmla="*/ 2805112 w 4243387"/>
                    <a:gd name="connsiteY10" fmla="*/ 195262 h 847725"/>
                    <a:gd name="connsiteX11" fmla="*/ 2566987 w 4243387"/>
                    <a:gd name="connsiteY11" fmla="*/ 190500 h 847725"/>
                    <a:gd name="connsiteX12" fmla="*/ 2424112 w 4243387"/>
                    <a:gd name="connsiteY12" fmla="*/ 180975 h 847725"/>
                    <a:gd name="connsiteX13" fmla="*/ 2243137 w 4243387"/>
                    <a:gd name="connsiteY13" fmla="*/ 138112 h 847725"/>
                    <a:gd name="connsiteX14" fmla="*/ 2047875 w 4243387"/>
                    <a:gd name="connsiteY14" fmla="*/ 90487 h 847725"/>
                    <a:gd name="connsiteX15" fmla="*/ 1790700 w 4243387"/>
                    <a:gd name="connsiteY15" fmla="*/ 28575 h 847725"/>
                    <a:gd name="connsiteX16" fmla="*/ 1609725 w 4243387"/>
                    <a:gd name="connsiteY16" fmla="*/ 0 h 847725"/>
                    <a:gd name="connsiteX17" fmla="*/ 1452562 w 4243387"/>
                    <a:gd name="connsiteY17" fmla="*/ 42862 h 847725"/>
                    <a:gd name="connsiteX18" fmla="*/ 1300162 w 4243387"/>
                    <a:gd name="connsiteY18" fmla="*/ 95250 h 847725"/>
                    <a:gd name="connsiteX19" fmla="*/ 1076325 w 4243387"/>
                    <a:gd name="connsiteY19" fmla="*/ 123825 h 847725"/>
                    <a:gd name="connsiteX20" fmla="*/ 857250 w 4243387"/>
                    <a:gd name="connsiteY20" fmla="*/ 128587 h 847725"/>
                    <a:gd name="connsiteX21" fmla="*/ 647700 w 4243387"/>
                    <a:gd name="connsiteY21" fmla="*/ 133350 h 847725"/>
                    <a:gd name="connsiteX22" fmla="*/ 433387 w 4243387"/>
                    <a:gd name="connsiteY22" fmla="*/ 142875 h 847725"/>
                    <a:gd name="connsiteX23" fmla="*/ 295275 w 4243387"/>
                    <a:gd name="connsiteY23" fmla="*/ 157162 h 847725"/>
                    <a:gd name="connsiteX24" fmla="*/ 200025 w 4243387"/>
                    <a:gd name="connsiteY24" fmla="*/ 185737 h 847725"/>
                    <a:gd name="connsiteX25" fmla="*/ 123825 w 4243387"/>
                    <a:gd name="connsiteY25" fmla="*/ 242887 h 847725"/>
                    <a:gd name="connsiteX26" fmla="*/ 0 w 4243387"/>
                    <a:gd name="connsiteY26" fmla="*/ 357187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43387" h="847725">
                      <a:moveTo>
                        <a:pt x="0" y="357187"/>
                      </a:moveTo>
                      <a:cubicBezTo>
                        <a:pt x="1587" y="520700"/>
                        <a:pt x="3175" y="684212"/>
                        <a:pt x="4762" y="847725"/>
                      </a:cubicBezTo>
                      <a:lnTo>
                        <a:pt x="4243387" y="842962"/>
                      </a:lnTo>
                      <a:lnTo>
                        <a:pt x="4243387" y="157162"/>
                      </a:lnTo>
                      <a:lnTo>
                        <a:pt x="4043362" y="133350"/>
                      </a:lnTo>
                      <a:lnTo>
                        <a:pt x="3848100" y="119062"/>
                      </a:lnTo>
                      <a:lnTo>
                        <a:pt x="3624262" y="119062"/>
                      </a:lnTo>
                      <a:lnTo>
                        <a:pt x="3476625" y="123825"/>
                      </a:lnTo>
                      <a:lnTo>
                        <a:pt x="3243262" y="166687"/>
                      </a:lnTo>
                      <a:lnTo>
                        <a:pt x="3014662" y="190500"/>
                      </a:lnTo>
                      <a:lnTo>
                        <a:pt x="2805112" y="195262"/>
                      </a:lnTo>
                      <a:lnTo>
                        <a:pt x="2566987" y="190500"/>
                      </a:lnTo>
                      <a:lnTo>
                        <a:pt x="2424112" y="180975"/>
                      </a:lnTo>
                      <a:lnTo>
                        <a:pt x="2243137" y="138112"/>
                      </a:lnTo>
                      <a:lnTo>
                        <a:pt x="2047875" y="90487"/>
                      </a:lnTo>
                      <a:lnTo>
                        <a:pt x="1790700" y="28575"/>
                      </a:lnTo>
                      <a:lnTo>
                        <a:pt x="1609725" y="0"/>
                      </a:lnTo>
                      <a:lnTo>
                        <a:pt x="1452562" y="42862"/>
                      </a:lnTo>
                      <a:lnTo>
                        <a:pt x="1300162" y="95250"/>
                      </a:lnTo>
                      <a:lnTo>
                        <a:pt x="1076325" y="123825"/>
                      </a:lnTo>
                      <a:lnTo>
                        <a:pt x="857250" y="128587"/>
                      </a:lnTo>
                      <a:lnTo>
                        <a:pt x="647700" y="133350"/>
                      </a:lnTo>
                      <a:lnTo>
                        <a:pt x="433387" y="142875"/>
                      </a:lnTo>
                      <a:lnTo>
                        <a:pt x="295275" y="157162"/>
                      </a:lnTo>
                      <a:lnTo>
                        <a:pt x="200025" y="185737"/>
                      </a:lnTo>
                      <a:lnTo>
                        <a:pt x="123825" y="242887"/>
                      </a:lnTo>
                      <a:lnTo>
                        <a:pt x="0" y="357187"/>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Picture 1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439585">
                  <a:off x="3563589" y="2963100"/>
                  <a:ext cx="322325" cy="268604"/>
                </a:xfrm>
                <a:prstGeom prst="rect">
                  <a:avLst/>
                </a:prstGeom>
              </p:spPr>
            </p:pic>
            <p:sp>
              <p:nvSpPr>
                <p:cNvPr id="138" name="TextBox 137"/>
                <p:cNvSpPr txBox="1"/>
                <p:nvPr/>
              </p:nvSpPr>
              <p:spPr>
                <a:xfrm>
                  <a:off x="1219200" y="3046511"/>
                  <a:ext cx="274434" cy="307777"/>
                </a:xfrm>
                <a:prstGeom prst="rect">
                  <a:avLst/>
                </a:prstGeom>
                <a:solidFill>
                  <a:schemeClr val="accent3">
                    <a:lumMod val="40000"/>
                    <a:lumOff val="60000"/>
                  </a:schemeClr>
                </a:solid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4</a:t>
                  </a:r>
                  <a:endParaRPr lang="en-US" sz="1400" b="1" dirty="0">
                    <a:latin typeface="Times New Roman" panose="02020603050405020304" pitchFamily="18" charset="0"/>
                    <a:cs typeface="Times New Roman" panose="02020603050405020304" pitchFamily="18" charset="0"/>
                  </a:endParaRPr>
                </a:p>
              </p:txBody>
            </p:sp>
            <p:sp>
              <p:nvSpPr>
                <p:cNvPr id="139" name="TextBox 138"/>
                <p:cNvSpPr txBox="1"/>
                <p:nvPr/>
              </p:nvSpPr>
              <p:spPr>
                <a:xfrm>
                  <a:off x="2819400" y="3061606"/>
                  <a:ext cx="274434" cy="307777"/>
                </a:xfrm>
                <a:prstGeom prst="rect">
                  <a:avLst/>
                </a:prstGeom>
                <a:solidFill>
                  <a:schemeClr val="accent3">
                    <a:lumMod val="40000"/>
                    <a:lumOff val="60000"/>
                  </a:schemeClr>
                </a:solid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5</a:t>
                  </a:r>
                  <a:endParaRPr lang="en-US" sz="1400" b="1" dirty="0">
                    <a:latin typeface="Times New Roman" panose="02020603050405020304" pitchFamily="18" charset="0"/>
                    <a:cs typeface="Times New Roman" panose="02020603050405020304" pitchFamily="18" charset="0"/>
                  </a:endParaRPr>
                </a:p>
              </p:txBody>
            </p:sp>
            <p:sp>
              <p:nvSpPr>
                <p:cNvPr id="140" name="TextBox 139"/>
                <p:cNvSpPr txBox="1"/>
                <p:nvPr/>
              </p:nvSpPr>
              <p:spPr>
                <a:xfrm>
                  <a:off x="3916566" y="3063932"/>
                  <a:ext cx="274434" cy="307777"/>
                </a:xfrm>
                <a:prstGeom prst="rect">
                  <a:avLst/>
                </a:prstGeom>
                <a:solidFill>
                  <a:schemeClr val="accent3">
                    <a:lumMod val="40000"/>
                    <a:lumOff val="60000"/>
                  </a:schemeClr>
                </a:solid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6</a:t>
                  </a:r>
                </a:p>
              </p:txBody>
            </p:sp>
            <p:sp>
              <p:nvSpPr>
                <p:cNvPr id="141" name="Freeform 140"/>
                <p:cNvSpPr/>
                <p:nvPr/>
              </p:nvSpPr>
              <p:spPr>
                <a:xfrm>
                  <a:off x="747713" y="1361050"/>
                  <a:ext cx="3538537" cy="358214"/>
                </a:xfrm>
                <a:custGeom>
                  <a:avLst/>
                  <a:gdLst>
                    <a:gd name="connsiteX0" fmla="*/ 0 w 3538537"/>
                    <a:gd name="connsiteY0" fmla="*/ 347663 h 347663"/>
                    <a:gd name="connsiteX1" fmla="*/ 361950 w 3538537"/>
                    <a:gd name="connsiteY1" fmla="*/ 0 h 347663"/>
                    <a:gd name="connsiteX2" fmla="*/ 3186112 w 3538537"/>
                    <a:gd name="connsiteY2" fmla="*/ 0 h 347663"/>
                    <a:gd name="connsiteX3" fmla="*/ 3538537 w 3538537"/>
                    <a:gd name="connsiteY3" fmla="*/ 347663 h 347663"/>
                    <a:gd name="connsiteX4" fmla="*/ 3481387 w 3538537"/>
                    <a:gd name="connsiteY4" fmla="*/ 338138 h 347663"/>
                    <a:gd name="connsiteX5" fmla="*/ 3300412 w 3538537"/>
                    <a:gd name="connsiteY5" fmla="*/ 285750 h 347663"/>
                    <a:gd name="connsiteX6" fmla="*/ 3033712 w 3538537"/>
                    <a:gd name="connsiteY6" fmla="*/ 290513 h 347663"/>
                    <a:gd name="connsiteX7" fmla="*/ 2771775 w 3538537"/>
                    <a:gd name="connsiteY7" fmla="*/ 309563 h 347663"/>
                    <a:gd name="connsiteX8" fmla="*/ 2714625 w 3538537"/>
                    <a:gd name="connsiteY8" fmla="*/ 309563 h 347663"/>
                    <a:gd name="connsiteX9" fmla="*/ 2381250 w 3538537"/>
                    <a:gd name="connsiteY9" fmla="*/ 280988 h 347663"/>
                    <a:gd name="connsiteX10" fmla="*/ 2295525 w 3538537"/>
                    <a:gd name="connsiteY10" fmla="*/ 280988 h 347663"/>
                    <a:gd name="connsiteX11" fmla="*/ 1957387 w 3538537"/>
                    <a:gd name="connsiteY11" fmla="*/ 290513 h 347663"/>
                    <a:gd name="connsiteX12" fmla="*/ 1695450 w 3538537"/>
                    <a:gd name="connsiteY12" fmla="*/ 304800 h 347663"/>
                    <a:gd name="connsiteX13" fmla="*/ 1428750 w 3538537"/>
                    <a:gd name="connsiteY13" fmla="*/ 309563 h 347663"/>
                    <a:gd name="connsiteX14" fmla="*/ 1314450 w 3538537"/>
                    <a:gd name="connsiteY14" fmla="*/ 300038 h 347663"/>
                    <a:gd name="connsiteX15" fmla="*/ 1119187 w 3538537"/>
                    <a:gd name="connsiteY15" fmla="*/ 276225 h 347663"/>
                    <a:gd name="connsiteX16" fmla="*/ 790575 w 3538537"/>
                    <a:gd name="connsiteY16" fmla="*/ 252413 h 347663"/>
                    <a:gd name="connsiteX17" fmla="*/ 509587 w 3538537"/>
                    <a:gd name="connsiteY17" fmla="*/ 328613 h 347663"/>
                    <a:gd name="connsiteX18" fmla="*/ 0 w 3538537"/>
                    <a:gd name="connsiteY18" fmla="*/ 347663 h 34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8537" h="347663">
                      <a:moveTo>
                        <a:pt x="0" y="347663"/>
                      </a:moveTo>
                      <a:lnTo>
                        <a:pt x="361950" y="0"/>
                      </a:lnTo>
                      <a:lnTo>
                        <a:pt x="3186112" y="0"/>
                      </a:lnTo>
                      <a:lnTo>
                        <a:pt x="3538537" y="347663"/>
                      </a:lnTo>
                      <a:lnTo>
                        <a:pt x="3481387" y="338138"/>
                      </a:lnTo>
                      <a:lnTo>
                        <a:pt x="3300412" y="285750"/>
                      </a:lnTo>
                      <a:lnTo>
                        <a:pt x="3033712" y="290513"/>
                      </a:lnTo>
                      <a:lnTo>
                        <a:pt x="2771775" y="309563"/>
                      </a:lnTo>
                      <a:lnTo>
                        <a:pt x="2714625" y="309563"/>
                      </a:lnTo>
                      <a:lnTo>
                        <a:pt x="2381250" y="280988"/>
                      </a:lnTo>
                      <a:lnTo>
                        <a:pt x="2295525" y="280988"/>
                      </a:lnTo>
                      <a:lnTo>
                        <a:pt x="1957387" y="290513"/>
                      </a:lnTo>
                      <a:lnTo>
                        <a:pt x="1695450" y="304800"/>
                      </a:lnTo>
                      <a:lnTo>
                        <a:pt x="1428750" y="309563"/>
                      </a:lnTo>
                      <a:lnTo>
                        <a:pt x="1314450" y="300038"/>
                      </a:lnTo>
                      <a:lnTo>
                        <a:pt x="1119187" y="276225"/>
                      </a:lnTo>
                      <a:lnTo>
                        <a:pt x="790575" y="252413"/>
                      </a:lnTo>
                      <a:lnTo>
                        <a:pt x="509587" y="328613"/>
                      </a:lnTo>
                      <a:lnTo>
                        <a:pt x="0" y="347663"/>
                      </a:lnTo>
                      <a:close/>
                    </a:path>
                  </a:pathLst>
                </a:custGeom>
                <a:blipFill dpi="0" rotWithShape="1">
                  <a:blip r:embed="rId8">
                    <a:alphaModFix amt="49000"/>
                  </a:blip>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2121154" y="1360336"/>
                  <a:ext cx="635110"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Grass</a:t>
                  </a:r>
                  <a:endParaRPr lang="en-US" sz="1400" b="1" dirty="0">
                    <a:latin typeface="Times New Roman" panose="02020603050405020304" pitchFamily="18" charset="0"/>
                    <a:cs typeface="Times New Roman" panose="02020603050405020304" pitchFamily="18" charset="0"/>
                  </a:endParaRPr>
                </a:p>
              </p:txBody>
            </p:sp>
            <p:pic>
              <p:nvPicPr>
                <p:cNvPr id="143" name="Picture 14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07543" y="2389208"/>
                  <a:ext cx="292857" cy="225988"/>
                </a:xfrm>
                <a:prstGeom prst="rect">
                  <a:avLst/>
                </a:prstGeom>
              </p:spPr>
            </p:pic>
          </p:gr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906982" y="2788332"/>
                <a:ext cx="819346" cy="660939"/>
              </a:xfrm>
              <a:prstGeom prst="rect">
                <a:avLst/>
              </a:prstGeom>
            </p:spPr>
          </p:pic>
          <p:pic>
            <p:nvPicPr>
              <p:cNvPr id="75" name="Picture 7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07223" y="5166652"/>
                <a:ext cx="496519" cy="581883"/>
              </a:xfrm>
              <a:prstGeom prst="rect">
                <a:avLst/>
              </a:prstGeom>
            </p:spPr>
          </p:pic>
          <p:pic>
            <p:nvPicPr>
              <p:cNvPr id="24" name="Picture 23"/>
              <p:cNvPicPr>
                <a:picLocks noChangeAspect="1"/>
              </p:cNvPicPr>
              <p:nvPr/>
            </p:nvPicPr>
            <p:blipFill>
              <a:blip r:embed="rId12">
                <a:biLevel thresh="75000"/>
              </a:blip>
              <a:stretch>
                <a:fillRect/>
              </a:stretch>
            </p:blipFill>
            <p:spPr>
              <a:xfrm rot="-3600000">
                <a:off x="829146" y="3079371"/>
                <a:ext cx="460869" cy="96728"/>
              </a:xfrm>
              <a:prstGeom prst="rect">
                <a:avLst/>
              </a:prstGeom>
            </p:spPr>
          </p:pic>
          <p:pic>
            <p:nvPicPr>
              <p:cNvPr id="194" name="Picture 193"/>
              <p:cNvPicPr/>
              <p:nvPr/>
            </p:nvPicPr>
            <p:blipFill rotWithShape="1">
              <a:blip r:embed="rId13" cstate="print">
                <a:biLevel thresh="75000"/>
                <a:extLst>
                  <a:ext uri="{28A0092B-C50C-407E-A947-70E740481C1C}">
                    <a14:useLocalDpi xmlns:a14="http://schemas.microsoft.com/office/drawing/2010/main" val="0"/>
                  </a:ext>
                </a:extLst>
              </a:blip>
              <a:srcRect t="17062" r="67563"/>
              <a:stretch/>
            </p:blipFill>
            <p:spPr bwMode="auto">
              <a:xfrm rot="1620000" flipH="1">
                <a:off x="680281" y="2719822"/>
                <a:ext cx="208000" cy="913254"/>
              </a:xfrm>
              <a:prstGeom prst="rect">
                <a:avLst/>
              </a:prstGeom>
              <a:ln>
                <a:noFill/>
              </a:ln>
              <a:extLst>
                <a:ext uri="{53640926-AAD7-44D8-BBD7-CCE9431645EC}">
                  <a14:shadowObscured xmlns:a14="http://schemas.microsoft.com/office/drawing/2010/main"/>
                </a:ext>
              </a:extLst>
            </p:spPr>
          </p:pic>
          <p:pic>
            <p:nvPicPr>
              <p:cNvPr id="248" name="Picture 247" descr="Arrowheads"/>
              <p:cNvPicPr/>
              <p:nvPr/>
            </p:nvPicPr>
            <p:blipFill rotWithShape="1">
              <a:blip r:embed="rId14" cstate="print">
                <a:extLst>
                  <a:ext uri="{28A0092B-C50C-407E-A947-70E740481C1C}">
                    <a14:useLocalDpi xmlns:a14="http://schemas.microsoft.com/office/drawing/2010/main" val="0"/>
                  </a:ext>
                </a:extLst>
              </a:blip>
              <a:srcRect r="-1406" b="44324"/>
              <a:stretch/>
            </p:blipFill>
            <p:spPr bwMode="auto">
              <a:xfrm rot="-1380000" flipH="1">
                <a:off x="1784414" y="3988801"/>
                <a:ext cx="642509" cy="202675"/>
              </a:xfrm>
              <a:prstGeom prst="rect">
                <a:avLst/>
              </a:prstGeom>
              <a:noFill/>
              <a:ln>
                <a:noFill/>
              </a:ln>
              <a:extLst>
                <a:ext uri="{53640926-AAD7-44D8-BBD7-CCE9431645EC}">
                  <a14:shadowObscured xmlns:a14="http://schemas.microsoft.com/office/drawing/2010/main"/>
                </a:ext>
              </a:extLst>
            </p:spPr>
          </p:pic>
        </p:grpSp>
        <p:grpSp>
          <p:nvGrpSpPr>
            <p:cNvPr id="78" name="Group 77"/>
            <p:cNvGrpSpPr/>
            <p:nvPr/>
          </p:nvGrpSpPr>
          <p:grpSpPr>
            <a:xfrm>
              <a:off x="730719" y="4800146"/>
              <a:ext cx="1783844" cy="1267279"/>
              <a:chOff x="730719" y="4800146"/>
              <a:chExt cx="1783844" cy="1267279"/>
            </a:xfrm>
          </p:grpSpPr>
          <p:pic>
            <p:nvPicPr>
              <p:cNvPr id="79" name="Picture 78" descr="https://upload.wikimedia.org/wikipedia/commons/thumb/9/97/PSM_V21_D509_Skeleton_of_a_mammoth.jpg/256px-PSM_V21_D509_Skeleton_of_a_mammoth.jpg"/>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281" y="4800146"/>
                <a:ext cx="1730282" cy="1218056"/>
              </a:xfrm>
              <a:prstGeom prst="rect">
                <a:avLst/>
              </a:prstGeom>
              <a:noFill/>
              <a:ln>
                <a:noFill/>
              </a:ln>
            </p:spPr>
          </p:pic>
          <p:sp>
            <p:nvSpPr>
              <p:cNvPr id="80" name="Freeform 79"/>
              <p:cNvSpPr/>
              <p:nvPr/>
            </p:nvSpPr>
            <p:spPr>
              <a:xfrm>
                <a:off x="730719" y="5719763"/>
                <a:ext cx="1709301" cy="347662"/>
              </a:xfrm>
              <a:custGeom>
                <a:avLst/>
                <a:gdLst>
                  <a:gd name="connsiteX0" fmla="*/ 931394 w 1709301"/>
                  <a:gd name="connsiteY0" fmla="*/ 95250 h 347662"/>
                  <a:gd name="connsiteX1" fmla="*/ 931394 w 1709301"/>
                  <a:gd name="connsiteY1" fmla="*/ 95250 h 347662"/>
                  <a:gd name="connsiteX2" fmla="*/ 969494 w 1709301"/>
                  <a:gd name="connsiteY2" fmla="*/ 157162 h 347662"/>
                  <a:gd name="connsiteX3" fmla="*/ 974256 w 1709301"/>
                  <a:gd name="connsiteY3" fmla="*/ 180975 h 347662"/>
                  <a:gd name="connsiteX4" fmla="*/ 979019 w 1709301"/>
                  <a:gd name="connsiteY4" fmla="*/ 223837 h 347662"/>
                  <a:gd name="connsiteX5" fmla="*/ 969494 w 1709301"/>
                  <a:gd name="connsiteY5" fmla="*/ 238125 h 347662"/>
                  <a:gd name="connsiteX6" fmla="*/ 840906 w 1709301"/>
                  <a:gd name="connsiteY6" fmla="*/ 242887 h 347662"/>
                  <a:gd name="connsiteX7" fmla="*/ 812331 w 1709301"/>
                  <a:gd name="connsiteY7" fmla="*/ 200025 h 347662"/>
                  <a:gd name="connsiteX8" fmla="*/ 802806 w 1709301"/>
                  <a:gd name="connsiteY8" fmla="*/ 185737 h 347662"/>
                  <a:gd name="connsiteX9" fmla="*/ 793281 w 1709301"/>
                  <a:gd name="connsiteY9" fmla="*/ 171450 h 347662"/>
                  <a:gd name="connsiteX10" fmla="*/ 783756 w 1709301"/>
                  <a:gd name="connsiteY10" fmla="*/ 114300 h 347662"/>
                  <a:gd name="connsiteX11" fmla="*/ 774231 w 1709301"/>
                  <a:gd name="connsiteY11" fmla="*/ 100012 h 347662"/>
                  <a:gd name="connsiteX12" fmla="*/ 745656 w 1709301"/>
                  <a:gd name="connsiteY12" fmla="*/ 90487 h 347662"/>
                  <a:gd name="connsiteX13" fmla="*/ 493244 w 1709301"/>
                  <a:gd name="connsiteY13" fmla="*/ 95250 h 347662"/>
                  <a:gd name="connsiteX14" fmla="*/ 364656 w 1709301"/>
                  <a:gd name="connsiteY14" fmla="*/ 109537 h 347662"/>
                  <a:gd name="connsiteX15" fmla="*/ 326556 w 1709301"/>
                  <a:gd name="connsiteY15" fmla="*/ 119062 h 347662"/>
                  <a:gd name="connsiteX16" fmla="*/ 345606 w 1709301"/>
                  <a:gd name="connsiteY16" fmla="*/ 142875 h 347662"/>
                  <a:gd name="connsiteX17" fmla="*/ 336081 w 1709301"/>
                  <a:gd name="connsiteY17" fmla="*/ 171450 h 347662"/>
                  <a:gd name="connsiteX18" fmla="*/ 340844 w 1709301"/>
                  <a:gd name="connsiteY18" fmla="*/ 185737 h 347662"/>
                  <a:gd name="connsiteX19" fmla="*/ 350369 w 1709301"/>
                  <a:gd name="connsiteY19" fmla="*/ 200025 h 347662"/>
                  <a:gd name="connsiteX20" fmla="*/ 336081 w 1709301"/>
                  <a:gd name="connsiteY20" fmla="*/ 204787 h 347662"/>
                  <a:gd name="connsiteX21" fmla="*/ 207494 w 1709301"/>
                  <a:gd name="connsiteY21" fmla="*/ 209550 h 347662"/>
                  <a:gd name="connsiteX22" fmla="*/ 193206 w 1709301"/>
                  <a:gd name="connsiteY22" fmla="*/ 204787 h 347662"/>
                  <a:gd name="connsiteX23" fmla="*/ 164631 w 1709301"/>
                  <a:gd name="connsiteY23" fmla="*/ 185737 h 347662"/>
                  <a:gd name="connsiteX24" fmla="*/ 93194 w 1709301"/>
                  <a:gd name="connsiteY24" fmla="*/ 176212 h 347662"/>
                  <a:gd name="connsiteX25" fmla="*/ 2706 w 1709301"/>
                  <a:gd name="connsiteY25" fmla="*/ 176212 h 347662"/>
                  <a:gd name="connsiteX26" fmla="*/ 7469 w 1709301"/>
                  <a:gd name="connsiteY26" fmla="*/ 200025 h 347662"/>
                  <a:gd name="connsiteX27" fmla="*/ 21756 w 1709301"/>
                  <a:gd name="connsiteY27" fmla="*/ 228600 h 347662"/>
                  <a:gd name="connsiteX28" fmla="*/ 36044 w 1709301"/>
                  <a:gd name="connsiteY28" fmla="*/ 242887 h 347662"/>
                  <a:gd name="connsiteX29" fmla="*/ 55094 w 1709301"/>
                  <a:gd name="connsiteY29" fmla="*/ 247650 h 347662"/>
                  <a:gd name="connsiteX30" fmla="*/ 69381 w 1709301"/>
                  <a:gd name="connsiteY30" fmla="*/ 257175 h 347662"/>
                  <a:gd name="connsiteX31" fmla="*/ 97956 w 1709301"/>
                  <a:gd name="connsiteY31" fmla="*/ 261937 h 347662"/>
                  <a:gd name="connsiteX32" fmla="*/ 121769 w 1709301"/>
                  <a:gd name="connsiteY32" fmla="*/ 266700 h 347662"/>
                  <a:gd name="connsiteX33" fmla="*/ 131294 w 1709301"/>
                  <a:gd name="connsiteY33" fmla="*/ 280987 h 347662"/>
                  <a:gd name="connsiteX34" fmla="*/ 174156 w 1709301"/>
                  <a:gd name="connsiteY34" fmla="*/ 314325 h 347662"/>
                  <a:gd name="connsiteX35" fmla="*/ 217019 w 1709301"/>
                  <a:gd name="connsiteY35" fmla="*/ 328612 h 347662"/>
                  <a:gd name="connsiteX36" fmla="*/ 245594 w 1709301"/>
                  <a:gd name="connsiteY36" fmla="*/ 338137 h 347662"/>
                  <a:gd name="connsiteX37" fmla="*/ 331319 w 1709301"/>
                  <a:gd name="connsiteY37" fmla="*/ 342900 h 347662"/>
                  <a:gd name="connsiteX38" fmla="*/ 774231 w 1709301"/>
                  <a:gd name="connsiteY38" fmla="*/ 347662 h 347662"/>
                  <a:gd name="connsiteX39" fmla="*/ 1464794 w 1709301"/>
                  <a:gd name="connsiteY39" fmla="*/ 342900 h 347662"/>
                  <a:gd name="connsiteX40" fmla="*/ 1536231 w 1709301"/>
                  <a:gd name="connsiteY40" fmla="*/ 338137 h 347662"/>
                  <a:gd name="connsiteX41" fmla="*/ 1564806 w 1709301"/>
                  <a:gd name="connsiteY41" fmla="*/ 319087 h 347662"/>
                  <a:gd name="connsiteX42" fmla="*/ 1598144 w 1709301"/>
                  <a:gd name="connsiteY42" fmla="*/ 304800 h 347662"/>
                  <a:gd name="connsiteX43" fmla="*/ 1626719 w 1709301"/>
                  <a:gd name="connsiteY43" fmla="*/ 280987 h 347662"/>
                  <a:gd name="connsiteX44" fmla="*/ 1660056 w 1709301"/>
                  <a:gd name="connsiteY44" fmla="*/ 271462 h 347662"/>
                  <a:gd name="connsiteX45" fmla="*/ 1688631 w 1709301"/>
                  <a:gd name="connsiteY45" fmla="*/ 247650 h 347662"/>
                  <a:gd name="connsiteX46" fmla="*/ 1702919 w 1709301"/>
                  <a:gd name="connsiteY46" fmla="*/ 233362 h 347662"/>
                  <a:gd name="connsiteX47" fmla="*/ 1702919 w 1709301"/>
                  <a:gd name="connsiteY47" fmla="*/ 161925 h 347662"/>
                  <a:gd name="connsiteX48" fmla="*/ 1688631 w 1709301"/>
                  <a:gd name="connsiteY48" fmla="*/ 114300 h 347662"/>
                  <a:gd name="connsiteX49" fmla="*/ 1683869 w 1709301"/>
                  <a:gd name="connsiteY49" fmla="*/ 100012 h 347662"/>
                  <a:gd name="connsiteX50" fmla="*/ 1650531 w 1709301"/>
                  <a:gd name="connsiteY50" fmla="*/ 76200 h 347662"/>
                  <a:gd name="connsiteX51" fmla="*/ 1626719 w 1709301"/>
                  <a:gd name="connsiteY51" fmla="*/ 47625 h 347662"/>
                  <a:gd name="connsiteX52" fmla="*/ 1612431 w 1709301"/>
                  <a:gd name="connsiteY52" fmla="*/ 28575 h 347662"/>
                  <a:gd name="connsiteX53" fmla="*/ 1598144 w 1709301"/>
                  <a:gd name="connsiteY53" fmla="*/ 23812 h 347662"/>
                  <a:gd name="connsiteX54" fmla="*/ 1555281 w 1709301"/>
                  <a:gd name="connsiteY54" fmla="*/ 14287 h 347662"/>
                  <a:gd name="connsiteX55" fmla="*/ 1536231 w 1709301"/>
                  <a:gd name="connsiteY55" fmla="*/ 4762 h 347662"/>
                  <a:gd name="connsiteX56" fmla="*/ 1507656 w 1709301"/>
                  <a:gd name="connsiteY56" fmla="*/ 0 h 347662"/>
                  <a:gd name="connsiteX57" fmla="*/ 1250481 w 1709301"/>
                  <a:gd name="connsiteY57" fmla="*/ 4762 h 347662"/>
                  <a:gd name="connsiteX58" fmla="*/ 1231431 w 1709301"/>
                  <a:gd name="connsiteY58" fmla="*/ 9525 h 347662"/>
                  <a:gd name="connsiteX59" fmla="*/ 1188569 w 1709301"/>
                  <a:gd name="connsiteY59" fmla="*/ 19050 h 347662"/>
                  <a:gd name="connsiteX60" fmla="*/ 1131419 w 1709301"/>
                  <a:gd name="connsiteY60" fmla="*/ 33337 h 347662"/>
                  <a:gd name="connsiteX61" fmla="*/ 1093319 w 1709301"/>
                  <a:gd name="connsiteY61" fmla="*/ 42862 h 347662"/>
                  <a:gd name="connsiteX62" fmla="*/ 1079031 w 1709301"/>
                  <a:gd name="connsiteY62" fmla="*/ 47625 h 347662"/>
                  <a:gd name="connsiteX63" fmla="*/ 1059981 w 1709301"/>
                  <a:gd name="connsiteY63" fmla="*/ 52387 h 347662"/>
                  <a:gd name="connsiteX64" fmla="*/ 1045694 w 1709301"/>
                  <a:gd name="connsiteY64" fmla="*/ 57150 h 347662"/>
                  <a:gd name="connsiteX65" fmla="*/ 1012356 w 1709301"/>
                  <a:gd name="connsiteY65" fmla="*/ 66675 h 347662"/>
                  <a:gd name="connsiteX66" fmla="*/ 998069 w 1709301"/>
                  <a:gd name="connsiteY66" fmla="*/ 76200 h 347662"/>
                  <a:gd name="connsiteX67" fmla="*/ 969494 w 1709301"/>
                  <a:gd name="connsiteY67" fmla="*/ 85725 h 347662"/>
                  <a:gd name="connsiteX68" fmla="*/ 931394 w 1709301"/>
                  <a:gd name="connsiteY68" fmla="*/ 95250 h 34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709301" h="347662">
                    <a:moveTo>
                      <a:pt x="931394" y="95250"/>
                    </a:moveTo>
                    <a:lnTo>
                      <a:pt x="931394" y="95250"/>
                    </a:lnTo>
                    <a:cubicBezTo>
                      <a:pt x="951253" y="123620"/>
                      <a:pt x="962840" y="130545"/>
                      <a:pt x="969494" y="157162"/>
                    </a:cubicBezTo>
                    <a:cubicBezTo>
                      <a:pt x="971457" y="165015"/>
                      <a:pt x="973111" y="172962"/>
                      <a:pt x="974256" y="180975"/>
                    </a:cubicBezTo>
                    <a:cubicBezTo>
                      <a:pt x="976289" y="195206"/>
                      <a:pt x="977431" y="209550"/>
                      <a:pt x="979019" y="223837"/>
                    </a:cubicBezTo>
                    <a:cubicBezTo>
                      <a:pt x="975844" y="228600"/>
                      <a:pt x="973541" y="234078"/>
                      <a:pt x="969494" y="238125"/>
                    </a:cubicBezTo>
                    <a:cubicBezTo>
                      <a:pt x="938203" y="269416"/>
                      <a:pt x="862817" y="243800"/>
                      <a:pt x="840906" y="242887"/>
                    </a:cubicBezTo>
                    <a:lnTo>
                      <a:pt x="812331" y="200025"/>
                    </a:lnTo>
                    <a:lnTo>
                      <a:pt x="802806" y="185737"/>
                    </a:lnTo>
                    <a:lnTo>
                      <a:pt x="793281" y="171450"/>
                    </a:lnTo>
                    <a:cubicBezTo>
                      <a:pt x="791771" y="157860"/>
                      <a:pt x="791736" y="130260"/>
                      <a:pt x="783756" y="114300"/>
                    </a:cubicBezTo>
                    <a:cubicBezTo>
                      <a:pt x="781196" y="109180"/>
                      <a:pt x="779085" y="103046"/>
                      <a:pt x="774231" y="100012"/>
                    </a:cubicBezTo>
                    <a:cubicBezTo>
                      <a:pt x="765717" y="94691"/>
                      <a:pt x="745656" y="90487"/>
                      <a:pt x="745656" y="90487"/>
                    </a:cubicBezTo>
                    <a:lnTo>
                      <a:pt x="493244" y="95250"/>
                    </a:lnTo>
                    <a:cubicBezTo>
                      <a:pt x="441835" y="96762"/>
                      <a:pt x="413545" y="99758"/>
                      <a:pt x="364656" y="109537"/>
                    </a:cubicBezTo>
                    <a:cubicBezTo>
                      <a:pt x="335921" y="115285"/>
                      <a:pt x="348523" y="111741"/>
                      <a:pt x="326556" y="119062"/>
                    </a:cubicBezTo>
                    <a:cubicBezTo>
                      <a:pt x="335719" y="125170"/>
                      <a:pt x="347193" y="128596"/>
                      <a:pt x="345606" y="142875"/>
                    </a:cubicBezTo>
                    <a:cubicBezTo>
                      <a:pt x="344497" y="152854"/>
                      <a:pt x="336081" y="171450"/>
                      <a:pt x="336081" y="171450"/>
                    </a:cubicBezTo>
                    <a:cubicBezTo>
                      <a:pt x="337669" y="176212"/>
                      <a:pt x="338599" y="181247"/>
                      <a:pt x="340844" y="185737"/>
                    </a:cubicBezTo>
                    <a:cubicBezTo>
                      <a:pt x="343404" y="190857"/>
                      <a:pt x="351757" y="194472"/>
                      <a:pt x="350369" y="200025"/>
                    </a:cubicBezTo>
                    <a:cubicBezTo>
                      <a:pt x="349151" y="204895"/>
                      <a:pt x="340844" y="203200"/>
                      <a:pt x="336081" y="204787"/>
                    </a:cubicBezTo>
                    <a:cubicBezTo>
                      <a:pt x="290854" y="234939"/>
                      <a:pt x="322261" y="218051"/>
                      <a:pt x="207494" y="209550"/>
                    </a:cubicBezTo>
                    <a:cubicBezTo>
                      <a:pt x="202487" y="209179"/>
                      <a:pt x="197595" y="207225"/>
                      <a:pt x="193206" y="204787"/>
                    </a:cubicBezTo>
                    <a:cubicBezTo>
                      <a:pt x="183199" y="199228"/>
                      <a:pt x="175923" y="187619"/>
                      <a:pt x="164631" y="185737"/>
                    </a:cubicBezTo>
                    <a:cubicBezTo>
                      <a:pt x="121876" y="178612"/>
                      <a:pt x="145653" y="182041"/>
                      <a:pt x="93194" y="176212"/>
                    </a:cubicBezTo>
                    <a:cubicBezTo>
                      <a:pt x="62135" y="165861"/>
                      <a:pt x="46538" y="158679"/>
                      <a:pt x="2706" y="176212"/>
                    </a:cubicBezTo>
                    <a:cubicBezTo>
                      <a:pt x="-4810" y="179218"/>
                      <a:pt x="5506" y="192172"/>
                      <a:pt x="7469" y="200025"/>
                    </a:cubicBezTo>
                    <a:cubicBezTo>
                      <a:pt x="10537" y="212299"/>
                      <a:pt x="13441" y="218623"/>
                      <a:pt x="21756" y="228600"/>
                    </a:cubicBezTo>
                    <a:cubicBezTo>
                      <a:pt x="26068" y="233774"/>
                      <a:pt x="30196" y="239545"/>
                      <a:pt x="36044" y="242887"/>
                    </a:cubicBezTo>
                    <a:cubicBezTo>
                      <a:pt x="41727" y="246134"/>
                      <a:pt x="48744" y="246062"/>
                      <a:pt x="55094" y="247650"/>
                    </a:cubicBezTo>
                    <a:cubicBezTo>
                      <a:pt x="59856" y="250825"/>
                      <a:pt x="63951" y="255365"/>
                      <a:pt x="69381" y="257175"/>
                    </a:cubicBezTo>
                    <a:cubicBezTo>
                      <a:pt x="78542" y="260229"/>
                      <a:pt x="88455" y="260210"/>
                      <a:pt x="97956" y="261937"/>
                    </a:cubicBezTo>
                    <a:cubicBezTo>
                      <a:pt x="105920" y="263385"/>
                      <a:pt x="113831" y="265112"/>
                      <a:pt x="121769" y="266700"/>
                    </a:cubicBezTo>
                    <a:cubicBezTo>
                      <a:pt x="124944" y="271462"/>
                      <a:pt x="127630" y="276590"/>
                      <a:pt x="131294" y="280987"/>
                    </a:cubicBezTo>
                    <a:cubicBezTo>
                      <a:pt x="140778" y="292368"/>
                      <a:pt x="161899" y="310239"/>
                      <a:pt x="174156" y="314325"/>
                    </a:cubicBezTo>
                    <a:lnTo>
                      <a:pt x="217019" y="328612"/>
                    </a:lnTo>
                    <a:lnTo>
                      <a:pt x="245594" y="338137"/>
                    </a:lnTo>
                    <a:cubicBezTo>
                      <a:pt x="274169" y="339725"/>
                      <a:pt x="302705" y="342384"/>
                      <a:pt x="331319" y="342900"/>
                    </a:cubicBezTo>
                    <a:lnTo>
                      <a:pt x="774231" y="347662"/>
                    </a:lnTo>
                    <a:lnTo>
                      <a:pt x="1464794" y="342900"/>
                    </a:lnTo>
                    <a:cubicBezTo>
                      <a:pt x="1488657" y="342602"/>
                      <a:pt x="1513015" y="343665"/>
                      <a:pt x="1536231" y="338137"/>
                    </a:cubicBezTo>
                    <a:cubicBezTo>
                      <a:pt x="1547367" y="335485"/>
                      <a:pt x="1555281" y="325437"/>
                      <a:pt x="1564806" y="319087"/>
                    </a:cubicBezTo>
                    <a:cubicBezTo>
                      <a:pt x="1584539" y="305932"/>
                      <a:pt x="1573542" y="310950"/>
                      <a:pt x="1598144" y="304800"/>
                    </a:cubicBezTo>
                    <a:cubicBezTo>
                      <a:pt x="1608678" y="294265"/>
                      <a:pt x="1613456" y="287618"/>
                      <a:pt x="1626719" y="280987"/>
                    </a:cubicBezTo>
                    <a:cubicBezTo>
                      <a:pt x="1633548" y="277572"/>
                      <a:pt x="1653957" y="272987"/>
                      <a:pt x="1660056" y="271462"/>
                    </a:cubicBezTo>
                    <a:cubicBezTo>
                      <a:pt x="1701809" y="229712"/>
                      <a:pt x="1648839" y="280810"/>
                      <a:pt x="1688631" y="247650"/>
                    </a:cubicBezTo>
                    <a:cubicBezTo>
                      <a:pt x="1693805" y="243338"/>
                      <a:pt x="1698156" y="238125"/>
                      <a:pt x="1702919" y="233362"/>
                    </a:cubicBezTo>
                    <a:cubicBezTo>
                      <a:pt x="1713454" y="201756"/>
                      <a:pt x="1709134" y="220969"/>
                      <a:pt x="1702919" y="161925"/>
                    </a:cubicBezTo>
                    <a:cubicBezTo>
                      <a:pt x="1699088" y="125534"/>
                      <a:pt x="1703495" y="136595"/>
                      <a:pt x="1688631" y="114300"/>
                    </a:cubicBezTo>
                    <a:cubicBezTo>
                      <a:pt x="1687044" y="109537"/>
                      <a:pt x="1687083" y="103869"/>
                      <a:pt x="1683869" y="100012"/>
                    </a:cubicBezTo>
                    <a:cubicBezTo>
                      <a:pt x="1680177" y="95582"/>
                      <a:pt x="1657046" y="80543"/>
                      <a:pt x="1650531" y="76200"/>
                    </a:cubicBezTo>
                    <a:cubicBezTo>
                      <a:pt x="1629482" y="44625"/>
                      <a:pt x="1654218" y="79706"/>
                      <a:pt x="1626719" y="47625"/>
                    </a:cubicBezTo>
                    <a:cubicBezTo>
                      <a:pt x="1621553" y="41598"/>
                      <a:pt x="1618529" y="33657"/>
                      <a:pt x="1612431" y="28575"/>
                    </a:cubicBezTo>
                    <a:cubicBezTo>
                      <a:pt x="1608575" y="25361"/>
                      <a:pt x="1602971" y="25191"/>
                      <a:pt x="1598144" y="23812"/>
                    </a:cubicBezTo>
                    <a:cubicBezTo>
                      <a:pt x="1582462" y="19331"/>
                      <a:pt x="1571635" y="17558"/>
                      <a:pt x="1555281" y="14287"/>
                    </a:cubicBezTo>
                    <a:cubicBezTo>
                      <a:pt x="1548931" y="11112"/>
                      <a:pt x="1543031" y="6802"/>
                      <a:pt x="1536231" y="4762"/>
                    </a:cubicBezTo>
                    <a:cubicBezTo>
                      <a:pt x="1526982" y="1987"/>
                      <a:pt x="1517312" y="0"/>
                      <a:pt x="1507656" y="0"/>
                    </a:cubicBezTo>
                    <a:cubicBezTo>
                      <a:pt x="1421916" y="0"/>
                      <a:pt x="1336206" y="3175"/>
                      <a:pt x="1250481" y="4762"/>
                    </a:cubicBezTo>
                    <a:cubicBezTo>
                      <a:pt x="1244131" y="6350"/>
                      <a:pt x="1237821" y="8105"/>
                      <a:pt x="1231431" y="9525"/>
                    </a:cubicBezTo>
                    <a:cubicBezTo>
                      <a:pt x="1213935" y="13413"/>
                      <a:pt x="1205174" y="14068"/>
                      <a:pt x="1188569" y="19050"/>
                    </a:cubicBezTo>
                    <a:cubicBezTo>
                      <a:pt x="1141404" y="33200"/>
                      <a:pt x="1178966" y="25413"/>
                      <a:pt x="1131419" y="33337"/>
                    </a:cubicBezTo>
                    <a:cubicBezTo>
                      <a:pt x="1098758" y="44225"/>
                      <a:pt x="1139296" y="31368"/>
                      <a:pt x="1093319" y="42862"/>
                    </a:cubicBezTo>
                    <a:cubicBezTo>
                      <a:pt x="1088449" y="44080"/>
                      <a:pt x="1083858" y="46246"/>
                      <a:pt x="1079031" y="47625"/>
                    </a:cubicBezTo>
                    <a:cubicBezTo>
                      <a:pt x="1072737" y="49423"/>
                      <a:pt x="1066275" y="50589"/>
                      <a:pt x="1059981" y="52387"/>
                    </a:cubicBezTo>
                    <a:cubicBezTo>
                      <a:pt x="1055154" y="53766"/>
                      <a:pt x="1050521" y="55771"/>
                      <a:pt x="1045694" y="57150"/>
                    </a:cubicBezTo>
                    <a:cubicBezTo>
                      <a:pt x="1038567" y="59186"/>
                      <a:pt x="1019973" y="62866"/>
                      <a:pt x="1012356" y="66675"/>
                    </a:cubicBezTo>
                    <a:cubicBezTo>
                      <a:pt x="1007237" y="69235"/>
                      <a:pt x="1003299" y="73875"/>
                      <a:pt x="998069" y="76200"/>
                    </a:cubicBezTo>
                    <a:cubicBezTo>
                      <a:pt x="988894" y="80278"/>
                      <a:pt x="977848" y="80156"/>
                      <a:pt x="969494" y="85725"/>
                    </a:cubicBezTo>
                    <a:lnTo>
                      <a:pt x="931394" y="9525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79306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152400" y="76200"/>
            <a:ext cx="8839200" cy="8381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56" name="TextBox 55"/>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160" name="TextBox 159"/>
          <p:cNvSpPr txBox="1"/>
          <p:nvPr/>
        </p:nvSpPr>
        <p:spPr>
          <a:xfrm>
            <a:off x="4805737" y="1371600"/>
            <a:ext cx="3962400" cy="646331"/>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Archaeology Stratigraphy Challenge</a:t>
            </a:r>
          </a:p>
          <a:p>
            <a:pPr algn="ctr"/>
            <a:r>
              <a:rPr lang="en-US" b="1" dirty="0" smtClean="0">
                <a:latin typeface="Times New Roman" panose="02020603050405020304" pitchFamily="18" charset="0"/>
                <a:cs typeface="Times New Roman" panose="02020603050405020304" pitchFamily="18" charset="0"/>
              </a:rPr>
              <a:t>Identify the Artifact</a:t>
            </a:r>
            <a:endParaRPr lang="en-US"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239000" y="2133600"/>
            <a:ext cx="1332481"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Word Bank</a:t>
            </a:r>
            <a:endParaRPr lang="en-US" b="1" dirty="0">
              <a:latin typeface="Times New Roman" panose="02020603050405020304" pitchFamily="18" charset="0"/>
              <a:cs typeface="Times New Roman" panose="02020603050405020304" pitchFamily="18" charset="0"/>
            </a:endParaRPr>
          </a:p>
        </p:txBody>
      </p:sp>
      <p:grpSp>
        <p:nvGrpSpPr>
          <p:cNvPr id="143" name="Group 142"/>
          <p:cNvGrpSpPr/>
          <p:nvPr/>
        </p:nvGrpSpPr>
        <p:grpSpPr>
          <a:xfrm>
            <a:off x="403025" y="1360335"/>
            <a:ext cx="4248150" cy="4735665"/>
            <a:chOff x="403025" y="1360335"/>
            <a:chExt cx="4248150" cy="4735665"/>
          </a:xfrm>
        </p:grpSpPr>
        <p:grpSp>
          <p:nvGrpSpPr>
            <p:cNvPr id="144" name="Group 143"/>
            <p:cNvGrpSpPr/>
            <p:nvPr/>
          </p:nvGrpSpPr>
          <p:grpSpPr>
            <a:xfrm>
              <a:off x="403025" y="1360335"/>
              <a:ext cx="4248150" cy="4735665"/>
              <a:chOff x="400050" y="1360336"/>
              <a:chExt cx="4248150" cy="4735665"/>
            </a:xfrm>
          </p:grpSpPr>
          <p:sp>
            <p:nvSpPr>
              <p:cNvPr id="151" name="Snip Same Side Corner Rectangle 150"/>
              <p:cNvSpPr/>
              <p:nvPr/>
            </p:nvSpPr>
            <p:spPr>
              <a:xfrm>
                <a:off x="403185" y="1371600"/>
                <a:ext cx="4245015" cy="4724401"/>
              </a:xfrm>
              <a:prstGeom prst="snip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Freeform 151"/>
              <p:cNvSpPr/>
              <p:nvPr/>
            </p:nvSpPr>
            <p:spPr>
              <a:xfrm>
                <a:off x="405491" y="2637065"/>
                <a:ext cx="4229102" cy="360695"/>
              </a:xfrm>
              <a:custGeom>
                <a:avLst/>
                <a:gdLst>
                  <a:gd name="connsiteX0" fmla="*/ 0 w 3819833"/>
                  <a:gd name="connsiteY0" fmla="*/ 325789 h 325789"/>
                  <a:gd name="connsiteX1" fmla="*/ 221226 w 3819833"/>
                  <a:gd name="connsiteY1" fmla="*/ 148809 h 325789"/>
                  <a:gd name="connsiteX2" fmla="*/ 619433 w 3819833"/>
                  <a:gd name="connsiteY2" fmla="*/ 119312 h 325789"/>
                  <a:gd name="connsiteX3" fmla="*/ 1135626 w 3819833"/>
                  <a:gd name="connsiteY3" fmla="*/ 89815 h 325789"/>
                  <a:gd name="connsiteX4" fmla="*/ 1430594 w 3819833"/>
                  <a:gd name="connsiteY4" fmla="*/ 1325 h 325789"/>
                  <a:gd name="connsiteX5" fmla="*/ 1725562 w 3819833"/>
                  <a:gd name="connsiteY5" fmla="*/ 45570 h 325789"/>
                  <a:gd name="connsiteX6" fmla="*/ 2227007 w 3819833"/>
                  <a:gd name="connsiteY6" fmla="*/ 163557 h 325789"/>
                  <a:gd name="connsiteX7" fmla="*/ 2787446 w 3819833"/>
                  <a:gd name="connsiteY7" fmla="*/ 163557 h 325789"/>
                  <a:gd name="connsiteX8" fmla="*/ 3170904 w 3819833"/>
                  <a:gd name="connsiteY8" fmla="*/ 104564 h 325789"/>
                  <a:gd name="connsiteX9" fmla="*/ 3539613 w 3819833"/>
                  <a:gd name="connsiteY9" fmla="*/ 104564 h 325789"/>
                  <a:gd name="connsiteX10" fmla="*/ 3819833 w 3819833"/>
                  <a:gd name="connsiteY10" fmla="*/ 134060 h 32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9833" h="325789">
                    <a:moveTo>
                      <a:pt x="0" y="325789"/>
                    </a:moveTo>
                    <a:cubicBezTo>
                      <a:pt x="58993" y="254505"/>
                      <a:pt x="117987" y="183222"/>
                      <a:pt x="221226" y="148809"/>
                    </a:cubicBezTo>
                    <a:cubicBezTo>
                      <a:pt x="324465" y="114396"/>
                      <a:pt x="619433" y="119312"/>
                      <a:pt x="619433" y="119312"/>
                    </a:cubicBezTo>
                    <a:cubicBezTo>
                      <a:pt x="771833" y="109480"/>
                      <a:pt x="1000433" y="109479"/>
                      <a:pt x="1135626" y="89815"/>
                    </a:cubicBezTo>
                    <a:cubicBezTo>
                      <a:pt x="1270819" y="70151"/>
                      <a:pt x="1332271" y="8699"/>
                      <a:pt x="1430594" y="1325"/>
                    </a:cubicBezTo>
                    <a:cubicBezTo>
                      <a:pt x="1528917" y="-6049"/>
                      <a:pt x="1592827" y="18531"/>
                      <a:pt x="1725562" y="45570"/>
                    </a:cubicBezTo>
                    <a:cubicBezTo>
                      <a:pt x="1858298" y="72609"/>
                      <a:pt x="2050026" y="143893"/>
                      <a:pt x="2227007" y="163557"/>
                    </a:cubicBezTo>
                    <a:cubicBezTo>
                      <a:pt x="2403988" y="183221"/>
                      <a:pt x="2630130" y="173389"/>
                      <a:pt x="2787446" y="163557"/>
                    </a:cubicBezTo>
                    <a:cubicBezTo>
                      <a:pt x="2944762" y="153725"/>
                      <a:pt x="3045543" y="114396"/>
                      <a:pt x="3170904" y="104564"/>
                    </a:cubicBezTo>
                    <a:cubicBezTo>
                      <a:pt x="3296265" y="94732"/>
                      <a:pt x="3431458" y="99648"/>
                      <a:pt x="3539613" y="104564"/>
                    </a:cubicBezTo>
                    <a:cubicBezTo>
                      <a:pt x="3647768" y="109480"/>
                      <a:pt x="3733800" y="121770"/>
                      <a:pt x="3819833" y="1340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Freeform 152"/>
              <p:cNvSpPr/>
              <p:nvPr/>
            </p:nvSpPr>
            <p:spPr>
              <a:xfrm>
                <a:off x="402770" y="3733801"/>
                <a:ext cx="4245430" cy="32657"/>
              </a:xfrm>
              <a:custGeom>
                <a:avLst/>
                <a:gdLst>
                  <a:gd name="connsiteX0" fmla="*/ 0 w 3834581"/>
                  <a:gd name="connsiteY0" fmla="*/ 0 h 29497"/>
                  <a:gd name="connsiteX1" fmla="*/ 3834581 w 3834581"/>
                  <a:gd name="connsiteY1" fmla="*/ 29497 h 29497"/>
                  <a:gd name="connsiteX2" fmla="*/ 3834581 w 3834581"/>
                  <a:gd name="connsiteY2" fmla="*/ 29497 h 29497"/>
                </a:gdLst>
                <a:ahLst/>
                <a:cxnLst>
                  <a:cxn ang="0">
                    <a:pos x="connsiteX0" y="connsiteY0"/>
                  </a:cxn>
                  <a:cxn ang="0">
                    <a:pos x="connsiteX1" y="connsiteY1"/>
                  </a:cxn>
                  <a:cxn ang="0">
                    <a:pos x="connsiteX2" y="connsiteY2"/>
                  </a:cxn>
                </a:cxnLst>
                <a:rect l="l" t="t" r="r" b="b"/>
                <a:pathLst>
                  <a:path w="3834581" h="29497">
                    <a:moveTo>
                      <a:pt x="0" y="0"/>
                    </a:moveTo>
                    <a:lnTo>
                      <a:pt x="3834581" y="29497"/>
                    </a:lnTo>
                    <a:lnTo>
                      <a:pt x="3834581" y="2949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a:off x="405490" y="4661808"/>
                <a:ext cx="4237266" cy="1434193"/>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204"/>
              <p:cNvSpPr/>
              <p:nvPr/>
            </p:nvSpPr>
            <p:spPr>
              <a:xfrm>
                <a:off x="405491" y="4408715"/>
                <a:ext cx="4242709" cy="26008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Box 205"/>
              <p:cNvSpPr txBox="1"/>
              <p:nvPr/>
            </p:nvSpPr>
            <p:spPr>
              <a:xfrm>
                <a:off x="1916507" y="4417724"/>
                <a:ext cx="1044407" cy="306678"/>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layer of ash</a:t>
                </a:r>
                <a:endParaRPr lang="en-US" sz="1200" b="1" dirty="0">
                  <a:latin typeface="Times New Roman" panose="02020603050405020304" pitchFamily="18" charset="0"/>
                  <a:cs typeface="Times New Roman" panose="02020603050405020304" pitchFamily="18" charset="0"/>
                </a:endParaRPr>
              </a:p>
            </p:txBody>
          </p:sp>
          <p:pic>
            <p:nvPicPr>
              <p:cNvPr id="207" name="Picture 20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714" y="3927006"/>
                <a:ext cx="634509" cy="288504"/>
              </a:xfrm>
              <a:prstGeom prst="rect">
                <a:avLst/>
              </a:prstGeom>
            </p:spPr>
          </p:pic>
          <p:grpSp>
            <p:nvGrpSpPr>
              <p:cNvPr id="208" name="Group 207"/>
              <p:cNvGrpSpPr/>
              <p:nvPr/>
            </p:nvGrpSpPr>
            <p:grpSpPr>
              <a:xfrm>
                <a:off x="902969" y="2219237"/>
                <a:ext cx="716301" cy="377248"/>
                <a:chOff x="5029199" y="2283541"/>
                <a:chExt cx="3733801" cy="1966453"/>
              </a:xfrm>
            </p:grpSpPr>
            <p:sp>
              <p:nvSpPr>
                <p:cNvPr id="232" name="Freeform 231"/>
                <p:cNvSpPr/>
                <p:nvPr/>
              </p:nvSpPr>
              <p:spPr>
                <a:xfrm>
                  <a:off x="5538019" y="2283541"/>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Freeform 232"/>
                <p:cNvSpPr/>
                <p:nvPr/>
              </p:nvSpPr>
              <p:spPr>
                <a:xfrm>
                  <a:off x="6523703" y="2315496"/>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Freeform 233"/>
                <p:cNvSpPr/>
                <p:nvPr/>
              </p:nvSpPr>
              <p:spPr>
                <a:xfrm>
                  <a:off x="5029199" y="2721077"/>
                  <a:ext cx="1017639" cy="501446"/>
                </a:xfrm>
                <a:custGeom>
                  <a:avLst/>
                  <a:gdLst>
                    <a:gd name="connsiteX0" fmla="*/ 0 w 1017639"/>
                    <a:gd name="connsiteY0" fmla="*/ 117987 h 501446"/>
                    <a:gd name="connsiteX1" fmla="*/ 117987 w 1017639"/>
                    <a:gd name="connsiteY1" fmla="*/ 29497 h 501446"/>
                    <a:gd name="connsiteX2" fmla="*/ 545690 w 1017639"/>
                    <a:gd name="connsiteY2" fmla="*/ 0 h 501446"/>
                    <a:gd name="connsiteX3" fmla="*/ 752168 w 1017639"/>
                    <a:gd name="connsiteY3" fmla="*/ 0 h 501446"/>
                    <a:gd name="connsiteX4" fmla="*/ 988142 w 1017639"/>
                    <a:gd name="connsiteY4" fmla="*/ 73742 h 501446"/>
                    <a:gd name="connsiteX5" fmla="*/ 1017639 w 1017639"/>
                    <a:gd name="connsiteY5" fmla="*/ 427704 h 501446"/>
                    <a:gd name="connsiteX6" fmla="*/ 840658 w 1017639"/>
                    <a:gd name="connsiteY6" fmla="*/ 501446 h 501446"/>
                    <a:gd name="connsiteX7" fmla="*/ 575187 w 1017639"/>
                    <a:gd name="connsiteY7" fmla="*/ 486697 h 501446"/>
                    <a:gd name="connsiteX8" fmla="*/ 427703 w 1017639"/>
                    <a:gd name="connsiteY8" fmla="*/ 501446 h 501446"/>
                    <a:gd name="connsiteX9" fmla="*/ 176981 w 1017639"/>
                    <a:gd name="connsiteY9" fmla="*/ 501446 h 501446"/>
                    <a:gd name="connsiteX10" fmla="*/ 58994 w 1017639"/>
                    <a:gd name="connsiteY10" fmla="*/ 427704 h 501446"/>
                    <a:gd name="connsiteX11" fmla="*/ 29497 w 1017639"/>
                    <a:gd name="connsiteY11" fmla="*/ 294968 h 501446"/>
                    <a:gd name="connsiteX12" fmla="*/ 29497 w 1017639"/>
                    <a:gd name="connsiteY12" fmla="*/ 73742 h 50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7639" h="501446">
                      <a:moveTo>
                        <a:pt x="0" y="117987"/>
                      </a:moveTo>
                      <a:lnTo>
                        <a:pt x="117987" y="29497"/>
                      </a:lnTo>
                      <a:lnTo>
                        <a:pt x="545690" y="0"/>
                      </a:lnTo>
                      <a:lnTo>
                        <a:pt x="752168" y="0"/>
                      </a:lnTo>
                      <a:lnTo>
                        <a:pt x="988142" y="73742"/>
                      </a:lnTo>
                      <a:lnTo>
                        <a:pt x="1017639" y="427704"/>
                      </a:lnTo>
                      <a:lnTo>
                        <a:pt x="840658" y="501446"/>
                      </a:lnTo>
                      <a:lnTo>
                        <a:pt x="575187" y="486697"/>
                      </a:lnTo>
                      <a:lnTo>
                        <a:pt x="427703" y="501446"/>
                      </a:lnTo>
                      <a:lnTo>
                        <a:pt x="176981" y="501446"/>
                      </a:lnTo>
                      <a:lnTo>
                        <a:pt x="58994" y="427704"/>
                      </a:lnTo>
                      <a:lnTo>
                        <a:pt x="29497" y="294968"/>
                      </a:lnTo>
                      <a:lnTo>
                        <a:pt x="29497" y="7374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Freeform 234"/>
                <p:cNvSpPr/>
                <p:nvPr/>
              </p:nvSpPr>
              <p:spPr>
                <a:xfrm>
                  <a:off x="6019800" y="2743200"/>
                  <a:ext cx="1017639" cy="501446"/>
                </a:xfrm>
                <a:custGeom>
                  <a:avLst/>
                  <a:gdLst>
                    <a:gd name="connsiteX0" fmla="*/ 0 w 1017639"/>
                    <a:gd name="connsiteY0" fmla="*/ 117987 h 501446"/>
                    <a:gd name="connsiteX1" fmla="*/ 117987 w 1017639"/>
                    <a:gd name="connsiteY1" fmla="*/ 29497 h 501446"/>
                    <a:gd name="connsiteX2" fmla="*/ 545690 w 1017639"/>
                    <a:gd name="connsiteY2" fmla="*/ 0 h 501446"/>
                    <a:gd name="connsiteX3" fmla="*/ 752168 w 1017639"/>
                    <a:gd name="connsiteY3" fmla="*/ 0 h 501446"/>
                    <a:gd name="connsiteX4" fmla="*/ 988142 w 1017639"/>
                    <a:gd name="connsiteY4" fmla="*/ 73742 h 501446"/>
                    <a:gd name="connsiteX5" fmla="*/ 1017639 w 1017639"/>
                    <a:gd name="connsiteY5" fmla="*/ 427704 h 501446"/>
                    <a:gd name="connsiteX6" fmla="*/ 840658 w 1017639"/>
                    <a:gd name="connsiteY6" fmla="*/ 501446 h 501446"/>
                    <a:gd name="connsiteX7" fmla="*/ 575187 w 1017639"/>
                    <a:gd name="connsiteY7" fmla="*/ 486697 h 501446"/>
                    <a:gd name="connsiteX8" fmla="*/ 427703 w 1017639"/>
                    <a:gd name="connsiteY8" fmla="*/ 501446 h 501446"/>
                    <a:gd name="connsiteX9" fmla="*/ 176981 w 1017639"/>
                    <a:gd name="connsiteY9" fmla="*/ 501446 h 501446"/>
                    <a:gd name="connsiteX10" fmla="*/ 58994 w 1017639"/>
                    <a:gd name="connsiteY10" fmla="*/ 427704 h 501446"/>
                    <a:gd name="connsiteX11" fmla="*/ 29497 w 1017639"/>
                    <a:gd name="connsiteY11" fmla="*/ 294968 h 501446"/>
                    <a:gd name="connsiteX12" fmla="*/ 29497 w 1017639"/>
                    <a:gd name="connsiteY12" fmla="*/ 73742 h 50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7639" h="501446">
                      <a:moveTo>
                        <a:pt x="0" y="117987"/>
                      </a:moveTo>
                      <a:lnTo>
                        <a:pt x="117987" y="29497"/>
                      </a:lnTo>
                      <a:lnTo>
                        <a:pt x="545690" y="0"/>
                      </a:lnTo>
                      <a:lnTo>
                        <a:pt x="752168" y="0"/>
                      </a:lnTo>
                      <a:lnTo>
                        <a:pt x="988142" y="73742"/>
                      </a:lnTo>
                      <a:lnTo>
                        <a:pt x="1017639" y="427704"/>
                      </a:lnTo>
                      <a:lnTo>
                        <a:pt x="840658" y="501446"/>
                      </a:lnTo>
                      <a:lnTo>
                        <a:pt x="575187" y="486697"/>
                      </a:lnTo>
                      <a:lnTo>
                        <a:pt x="427703" y="501446"/>
                      </a:lnTo>
                      <a:lnTo>
                        <a:pt x="176981" y="501446"/>
                      </a:lnTo>
                      <a:lnTo>
                        <a:pt x="58994" y="427704"/>
                      </a:lnTo>
                      <a:lnTo>
                        <a:pt x="29497" y="294968"/>
                      </a:lnTo>
                      <a:lnTo>
                        <a:pt x="29497" y="7374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Freeform 235"/>
                <p:cNvSpPr/>
                <p:nvPr/>
              </p:nvSpPr>
              <p:spPr>
                <a:xfrm>
                  <a:off x="7010400" y="2743200"/>
                  <a:ext cx="1017639" cy="501446"/>
                </a:xfrm>
                <a:custGeom>
                  <a:avLst/>
                  <a:gdLst>
                    <a:gd name="connsiteX0" fmla="*/ 0 w 1017639"/>
                    <a:gd name="connsiteY0" fmla="*/ 117987 h 501446"/>
                    <a:gd name="connsiteX1" fmla="*/ 117987 w 1017639"/>
                    <a:gd name="connsiteY1" fmla="*/ 29497 h 501446"/>
                    <a:gd name="connsiteX2" fmla="*/ 545690 w 1017639"/>
                    <a:gd name="connsiteY2" fmla="*/ 0 h 501446"/>
                    <a:gd name="connsiteX3" fmla="*/ 752168 w 1017639"/>
                    <a:gd name="connsiteY3" fmla="*/ 0 h 501446"/>
                    <a:gd name="connsiteX4" fmla="*/ 988142 w 1017639"/>
                    <a:gd name="connsiteY4" fmla="*/ 73742 h 501446"/>
                    <a:gd name="connsiteX5" fmla="*/ 1017639 w 1017639"/>
                    <a:gd name="connsiteY5" fmla="*/ 427704 h 501446"/>
                    <a:gd name="connsiteX6" fmla="*/ 840658 w 1017639"/>
                    <a:gd name="connsiteY6" fmla="*/ 501446 h 501446"/>
                    <a:gd name="connsiteX7" fmla="*/ 575187 w 1017639"/>
                    <a:gd name="connsiteY7" fmla="*/ 486697 h 501446"/>
                    <a:gd name="connsiteX8" fmla="*/ 427703 w 1017639"/>
                    <a:gd name="connsiteY8" fmla="*/ 501446 h 501446"/>
                    <a:gd name="connsiteX9" fmla="*/ 176981 w 1017639"/>
                    <a:gd name="connsiteY9" fmla="*/ 501446 h 501446"/>
                    <a:gd name="connsiteX10" fmla="*/ 58994 w 1017639"/>
                    <a:gd name="connsiteY10" fmla="*/ 427704 h 501446"/>
                    <a:gd name="connsiteX11" fmla="*/ 29497 w 1017639"/>
                    <a:gd name="connsiteY11" fmla="*/ 294968 h 501446"/>
                    <a:gd name="connsiteX12" fmla="*/ 29497 w 1017639"/>
                    <a:gd name="connsiteY12" fmla="*/ 73742 h 50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7639" h="501446">
                      <a:moveTo>
                        <a:pt x="0" y="117987"/>
                      </a:moveTo>
                      <a:lnTo>
                        <a:pt x="117987" y="29497"/>
                      </a:lnTo>
                      <a:lnTo>
                        <a:pt x="545690" y="0"/>
                      </a:lnTo>
                      <a:lnTo>
                        <a:pt x="752168" y="0"/>
                      </a:lnTo>
                      <a:lnTo>
                        <a:pt x="988142" y="73742"/>
                      </a:lnTo>
                      <a:lnTo>
                        <a:pt x="1017639" y="427704"/>
                      </a:lnTo>
                      <a:lnTo>
                        <a:pt x="840658" y="501446"/>
                      </a:lnTo>
                      <a:lnTo>
                        <a:pt x="575187" y="486697"/>
                      </a:lnTo>
                      <a:lnTo>
                        <a:pt x="427703" y="501446"/>
                      </a:lnTo>
                      <a:lnTo>
                        <a:pt x="176981" y="501446"/>
                      </a:lnTo>
                      <a:lnTo>
                        <a:pt x="58994" y="427704"/>
                      </a:lnTo>
                      <a:lnTo>
                        <a:pt x="29497" y="294968"/>
                      </a:lnTo>
                      <a:lnTo>
                        <a:pt x="29497" y="7374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Freeform 236"/>
                <p:cNvSpPr/>
                <p:nvPr/>
              </p:nvSpPr>
              <p:spPr>
                <a:xfrm>
                  <a:off x="5550309" y="3222523"/>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Freeform 237"/>
                <p:cNvSpPr/>
                <p:nvPr/>
              </p:nvSpPr>
              <p:spPr>
                <a:xfrm>
                  <a:off x="6553200" y="3276600"/>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Freeform 238"/>
                <p:cNvSpPr/>
                <p:nvPr/>
              </p:nvSpPr>
              <p:spPr>
                <a:xfrm>
                  <a:off x="7568381" y="3259393"/>
                  <a:ext cx="1194619" cy="486697"/>
                </a:xfrm>
                <a:custGeom>
                  <a:avLst/>
                  <a:gdLst>
                    <a:gd name="connsiteX0" fmla="*/ 14748 w 1194619"/>
                    <a:gd name="connsiteY0" fmla="*/ 103239 h 486697"/>
                    <a:gd name="connsiteX1" fmla="*/ 103238 w 1194619"/>
                    <a:gd name="connsiteY1" fmla="*/ 14748 h 486697"/>
                    <a:gd name="connsiteX2" fmla="*/ 530941 w 1194619"/>
                    <a:gd name="connsiteY2" fmla="*/ 0 h 486697"/>
                    <a:gd name="connsiteX3" fmla="*/ 796412 w 1194619"/>
                    <a:gd name="connsiteY3" fmla="*/ 0 h 486697"/>
                    <a:gd name="connsiteX4" fmla="*/ 973393 w 1194619"/>
                    <a:gd name="connsiteY4" fmla="*/ 0 h 486697"/>
                    <a:gd name="connsiteX5" fmla="*/ 1194619 w 1194619"/>
                    <a:gd name="connsiteY5" fmla="*/ 58993 h 486697"/>
                    <a:gd name="connsiteX6" fmla="*/ 1150374 w 1194619"/>
                    <a:gd name="connsiteY6" fmla="*/ 442452 h 486697"/>
                    <a:gd name="connsiteX7" fmla="*/ 973393 w 1194619"/>
                    <a:gd name="connsiteY7" fmla="*/ 486697 h 486697"/>
                    <a:gd name="connsiteX8" fmla="*/ 752167 w 1194619"/>
                    <a:gd name="connsiteY8" fmla="*/ 471948 h 486697"/>
                    <a:gd name="connsiteX9" fmla="*/ 545690 w 1194619"/>
                    <a:gd name="connsiteY9" fmla="*/ 457200 h 486697"/>
                    <a:gd name="connsiteX10" fmla="*/ 339212 w 1194619"/>
                    <a:gd name="connsiteY10" fmla="*/ 471948 h 486697"/>
                    <a:gd name="connsiteX11" fmla="*/ 191729 w 1194619"/>
                    <a:gd name="connsiteY11" fmla="*/ 486697 h 486697"/>
                    <a:gd name="connsiteX12" fmla="*/ 73741 w 1194619"/>
                    <a:gd name="connsiteY12" fmla="*/ 412955 h 486697"/>
                    <a:gd name="connsiteX13" fmla="*/ 0 w 1194619"/>
                    <a:gd name="connsiteY13" fmla="*/ 280219 h 486697"/>
                    <a:gd name="connsiteX14" fmla="*/ 0 w 1194619"/>
                    <a:gd name="connsiteY14" fmla="*/ 162232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4619" h="486697">
                      <a:moveTo>
                        <a:pt x="14748" y="103239"/>
                      </a:moveTo>
                      <a:lnTo>
                        <a:pt x="103238" y="14748"/>
                      </a:lnTo>
                      <a:lnTo>
                        <a:pt x="530941" y="0"/>
                      </a:lnTo>
                      <a:lnTo>
                        <a:pt x="796412" y="0"/>
                      </a:lnTo>
                      <a:lnTo>
                        <a:pt x="973393" y="0"/>
                      </a:lnTo>
                      <a:lnTo>
                        <a:pt x="1194619" y="58993"/>
                      </a:lnTo>
                      <a:lnTo>
                        <a:pt x="1150374" y="442452"/>
                      </a:lnTo>
                      <a:lnTo>
                        <a:pt x="973393" y="486697"/>
                      </a:lnTo>
                      <a:lnTo>
                        <a:pt x="752167" y="471948"/>
                      </a:lnTo>
                      <a:lnTo>
                        <a:pt x="545690" y="457200"/>
                      </a:lnTo>
                      <a:lnTo>
                        <a:pt x="339212" y="471948"/>
                      </a:lnTo>
                      <a:lnTo>
                        <a:pt x="191729" y="486697"/>
                      </a:lnTo>
                      <a:lnTo>
                        <a:pt x="73741" y="412955"/>
                      </a:lnTo>
                      <a:lnTo>
                        <a:pt x="0" y="280219"/>
                      </a:lnTo>
                      <a:lnTo>
                        <a:pt x="0" y="16223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Freeform 239"/>
                <p:cNvSpPr/>
                <p:nvPr/>
              </p:nvSpPr>
              <p:spPr>
                <a:xfrm>
                  <a:off x="7256207" y="3763297"/>
                  <a:ext cx="1194619" cy="486697"/>
                </a:xfrm>
                <a:custGeom>
                  <a:avLst/>
                  <a:gdLst>
                    <a:gd name="connsiteX0" fmla="*/ 14748 w 1194619"/>
                    <a:gd name="connsiteY0" fmla="*/ 103239 h 486697"/>
                    <a:gd name="connsiteX1" fmla="*/ 103238 w 1194619"/>
                    <a:gd name="connsiteY1" fmla="*/ 14748 h 486697"/>
                    <a:gd name="connsiteX2" fmla="*/ 530941 w 1194619"/>
                    <a:gd name="connsiteY2" fmla="*/ 0 h 486697"/>
                    <a:gd name="connsiteX3" fmla="*/ 796412 w 1194619"/>
                    <a:gd name="connsiteY3" fmla="*/ 0 h 486697"/>
                    <a:gd name="connsiteX4" fmla="*/ 973393 w 1194619"/>
                    <a:gd name="connsiteY4" fmla="*/ 0 h 486697"/>
                    <a:gd name="connsiteX5" fmla="*/ 1194619 w 1194619"/>
                    <a:gd name="connsiteY5" fmla="*/ 58993 h 486697"/>
                    <a:gd name="connsiteX6" fmla="*/ 1150374 w 1194619"/>
                    <a:gd name="connsiteY6" fmla="*/ 442452 h 486697"/>
                    <a:gd name="connsiteX7" fmla="*/ 973393 w 1194619"/>
                    <a:gd name="connsiteY7" fmla="*/ 486697 h 486697"/>
                    <a:gd name="connsiteX8" fmla="*/ 752167 w 1194619"/>
                    <a:gd name="connsiteY8" fmla="*/ 471948 h 486697"/>
                    <a:gd name="connsiteX9" fmla="*/ 545690 w 1194619"/>
                    <a:gd name="connsiteY9" fmla="*/ 457200 h 486697"/>
                    <a:gd name="connsiteX10" fmla="*/ 339212 w 1194619"/>
                    <a:gd name="connsiteY10" fmla="*/ 471948 h 486697"/>
                    <a:gd name="connsiteX11" fmla="*/ 191729 w 1194619"/>
                    <a:gd name="connsiteY11" fmla="*/ 486697 h 486697"/>
                    <a:gd name="connsiteX12" fmla="*/ 73741 w 1194619"/>
                    <a:gd name="connsiteY12" fmla="*/ 412955 h 486697"/>
                    <a:gd name="connsiteX13" fmla="*/ 0 w 1194619"/>
                    <a:gd name="connsiteY13" fmla="*/ 280219 h 486697"/>
                    <a:gd name="connsiteX14" fmla="*/ 0 w 1194619"/>
                    <a:gd name="connsiteY14" fmla="*/ 162232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4619" h="486697">
                      <a:moveTo>
                        <a:pt x="14748" y="103239"/>
                      </a:moveTo>
                      <a:lnTo>
                        <a:pt x="103238" y="14748"/>
                      </a:lnTo>
                      <a:lnTo>
                        <a:pt x="530941" y="0"/>
                      </a:lnTo>
                      <a:lnTo>
                        <a:pt x="796412" y="0"/>
                      </a:lnTo>
                      <a:lnTo>
                        <a:pt x="973393" y="0"/>
                      </a:lnTo>
                      <a:lnTo>
                        <a:pt x="1194619" y="58993"/>
                      </a:lnTo>
                      <a:lnTo>
                        <a:pt x="1150374" y="442452"/>
                      </a:lnTo>
                      <a:lnTo>
                        <a:pt x="973393" y="486697"/>
                      </a:lnTo>
                      <a:lnTo>
                        <a:pt x="752167" y="471948"/>
                      </a:lnTo>
                      <a:lnTo>
                        <a:pt x="545690" y="457200"/>
                      </a:lnTo>
                      <a:lnTo>
                        <a:pt x="339212" y="471948"/>
                      </a:lnTo>
                      <a:lnTo>
                        <a:pt x="191729" y="486697"/>
                      </a:lnTo>
                      <a:lnTo>
                        <a:pt x="73741" y="412955"/>
                      </a:lnTo>
                      <a:lnTo>
                        <a:pt x="0" y="280219"/>
                      </a:lnTo>
                      <a:lnTo>
                        <a:pt x="0" y="16223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Freeform 240"/>
                <p:cNvSpPr/>
                <p:nvPr/>
              </p:nvSpPr>
              <p:spPr>
                <a:xfrm>
                  <a:off x="5088193" y="3699876"/>
                  <a:ext cx="1194619" cy="486697"/>
                </a:xfrm>
                <a:custGeom>
                  <a:avLst/>
                  <a:gdLst>
                    <a:gd name="connsiteX0" fmla="*/ 14748 w 1194619"/>
                    <a:gd name="connsiteY0" fmla="*/ 103239 h 486697"/>
                    <a:gd name="connsiteX1" fmla="*/ 103238 w 1194619"/>
                    <a:gd name="connsiteY1" fmla="*/ 14748 h 486697"/>
                    <a:gd name="connsiteX2" fmla="*/ 530941 w 1194619"/>
                    <a:gd name="connsiteY2" fmla="*/ 0 h 486697"/>
                    <a:gd name="connsiteX3" fmla="*/ 796412 w 1194619"/>
                    <a:gd name="connsiteY3" fmla="*/ 0 h 486697"/>
                    <a:gd name="connsiteX4" fmla="*/ 973393 w 1194619"/>
                    <a:gd name="connsiteY4" fmla="*/ 0 h 486697"/>
                    <a:gd name="connsiteX5" fmla="*/ 1194619 w 1194619"/>
                    <a:gd name="connsiteY5" fmla="*/ 58993 h 486697"/>
                    <a:gd name="connsiteX6" fmla="*/ 1150374 w 1194619"/>
                    <a:gd name="connsiteY6" fmla="*/ 442452 h 486697"/>
                    <a:gd name="connsiteX7" fmla="*/ 973393 w 1194619"/>
                    <a:gd name="connsiteY7" fmla="*/ 486697 h 486697"/>
                    <a:gd name="connsiteX8" fmla="*/ 752167 w 1194619"/>
                    <a:gd name="connsiteY8" fmla="*/ 471948 h 486697"/>
                    <a:gd name="connsiteX9" fmla="*/ 545690 w 1194619"/>
                    <a:gd name="connsiteY9" fmla="*/ 457200 h 486697"/>
                    <a:gd name="connsiteX10" fmla="*/ 339212 w 1194619"/>
                    <a:gd name="connsiteY10" fmla="*/ 471948 h 486697"/>
                    <a:gd name="connsiteX11" fmla="*/ 191729 w 1194619"/>
                    <a:gd name="connsiteY11" fmla="*/ 486697 h 486697"/>
                    <a:gd name="connsiteX12" fmla="*/ 73741 w 1194619"/>
                    <a:gd name="connsiteY12" fmla="*/ 412955 h 486697"/>
                    <a:gd name="connsiteX13" fmla="*/ 0 w 1194619"/>
                    <a:gd name="connsiteY13" fmla="*/ 280219 h 486697"/>
                    <a:gd name="connsiteX14" fmla="*/ 0 w 1194619"/>
                    <a:gd name="connsiteY14" fmla="*/ 162232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4619" h="486697">
                      <a:moveTo>
                        <a:pt x="14748" y="103239"/>
                      </a:moveTo>
                      <a:lnTo>
                        <a:pt x="103238" y="14748"/>
                      </a:lnTo>
                      <a:lnTo>
                        <a:pt x="530941" y="0"/>
                      </a:lnTo>
                      <a:lnTo>
                        <a:pt x="796412" y="0"/>
                      </a:lnTo>
                      <a:lnTo>
                        <a:pt x="973393" y="0"/>
                      </a:lnTo>
                      <a:lnTo>
                        <a:pt x="1194619" y="58993"/>
                      </a:lnTo>
                      <a:lnTo>
                        <a:pt x="1150374" y="442452"/>
                      </a:lnTo>
                      <a:lnTo>
                        <a:pt x="973393" y="486697"/>
                      </a:lnTo>
                      <a:lnTo>
                        <a:pt x="752167" y="471948"/>
                      </a:lnTo>
                      <a:lnTo>
                        <a:pt x="545690" y="457200"/>
                      </a:lnTo>
                      <a:lnTo>
                        <a:pt x="339212" y="471948"/>
                      </a:lnTo>
                      <a:lnTo>
                        <a:pt x="191729" y="486697"/>
                      </a:lnTo>
                      <a:lnTo>
                        <a:pt x="73741" y="412955"/>
                      </a:lnTo>
                      <a:lnTo>
                        <a:pt x="0" y="280219"/>
                      </a:lnTo>
                      <a:lnTo>
                        <a:pt x="0" y="16223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Freeform 241"/>
                <p:cNvSpPr/>
                <p:nvPr/>
              </p:nvSpPr>
              <p:spPr>
                <a:xfrm>
                  <a:off x="6282813" y="3734288"/>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9" name="Picture 2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58090">
                <a:off x="3778656" y="2066598"/>
                <a:ext cx="497999" cy="537693"/>
              </a:xfrm>
              <a:prstGeom prst="rect">
                <a:avLst/>
              </a:prstGeom>
            </p:spPr>
          </p:pic>
          <p:pic>
            <p:nvPicPr>
              <p:cNvPr id="210" name="Picture 20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50196" y="3857816"/>
                <a:ext cx="506115" cy="363675"/>
              </a:xfrm>
              <a:prstGeom prst="rect">
                <a:avLst/>
              </a:prstGeom>
            </p:spPr>
          </p:pic>
          <p:sp>
            <p:nvSpPr>
              <p:cNvPr id="211" name="TextBox 210"/>
              <p:cNvSpPr txBox="1"/>
              <p:nvPr/>
            </p:nvSpPr>
            <p:spPr>
              <a:xfrm>
                <a:off x="585771" y="2307419"/>
                <a:ext cx="274434"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1</a:t>
                </a:r>
                <a:endParaRPr lang="en-US" sz="1400" b="1" dirty="0">
                  <a:latin typeface="Times New Roman" panose="02020603050405020304" pitchFamily="18" charset="0"/>
                  <a:cs typeface="Times New Roman" panose="02020603050405020304" pitchFamily="18" charset="0"/>
                </a:endParaRPr>
              </a:p>
            </p:txBody>
          </p:sp>
          <p:sp>
            <p:nvSpPr>
              <p:cNvPr id="212" name="TextBox 211"/>
              <p:cNvSpPr txBox="1"/>
              <p:nvPr/>
            </p:nvSpPr>
            <p:spPr>
              <a:xfrm>
                <a:off x="2690905" y="2252557"/>
                <a:ext cx="274434"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2</a:t>
                </a:r>
                <a:endParaRPr lang="en-US" sz="1400" b="1" dirty="0">
                  <a:latin typeface="Times New Roman" panose="02020603050405020304" pitchFamily="18" charset="0"/>
                  <a:cs typeface="Times New Roman" panose="02020603050405020304" pitchFamily="18" charset="0"/>
                </a:endParaRPr>
              </a:p>
            </p:txBody>
          </p:sp>
          <p:sp>
            <p:nvSpPr>
              <p:cNvPr id="213" name="TextBox 212"/>
              <p:cNvSpPr txBox="1"/>
              <p:nvPr/>
            </p:nvSpPr>
            <p:spPr>
              <a:xfrm>
                <a:off x="4245112" y="2292168"/>
                <a:ext cx="274434"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3</a:t>
                </a:r>
                <a:endParaRPr lang="en-US" sz="1400" b="1" dirty="0">
                  <a:latin typeface="Times New Roman" panose="02020603050405020304" pitchFamily="18" charset="0"/>
                  <a:cs typeface="Times New Roman" panose="02020603050405020304" pitchFamily="18" charset="0"/>
                </a:endParaRPr>
              </a:p>
            </p:txBody>
          </p:sp>
          <p:sp>
            <p:nvSpPr>
              <p:cNvPr id="214" name="TextBox 213"/>
              <p:cNvSpPr txBox="1"/>
              <p:nvPr/>
            </p:nvSpPr>
            <p:spPr>
              <a:xfrm>
                <a:off x="1181381" y="3807025"/>
                <a:ext cx="274434" cy="307777"/>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7</a:t>
                </a:r>
              </a:p>
            </p:txBody>
          </p:sp>
          <p:sp>
            <p:nvSpPr>
              <p:cNvPr id="215" name="TextBox 214"/>
              <p:cNvSpPr txBox="1"/>
              <p:nvPr/>
            </p:nvSpPr>
            <p:spPr>
              <a:xfrm>
                <a:off x="2386906" y="3974771"/>
                <a:ext cx="274434" cy="307777"/>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8</a:t>
                </a:r>
              </a:p>
            </p:txBody>
          </p:sp>
          <p:sp>
            <p:nvSpPr>
              <p:cNvPr id="216" name="TextBox 215"/>
              <p:cNvSpPr txBox="1"/>
              <p:nvPr/>
            </p:nvSpPr>
            <p:spPr>
              <a:xfrm>
                <a:off x="3756311" y="3972838"/>
                <a:ext cx="274434" cy="307777"/>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9</a:t>
                </a:r>
              </a:p>
            </p:txBody>
          </p:sp>
          <p:sp>
            <p:nvSpPr>
              <p:cNvPr id="217" name="TextBox 216"/>
              <p:cNvSpPr txBox="1"/>
              <p:nvPr/>
            </p:nvSpPr>
            <p:spPr>
              <a:xfrm>
                <a:off x="1728123" y="5410200"/>
                <a:ext cx="364202" cy="307777"/>
              </a:xfrm>
              <a:prstGeom prst="rect">
                <a:avLst/>
              </a:prstGeom>
              <a:solidFill>
                <a:schemeClr val="accent3">
                  <a:lumMod val="20000"/>
                  <a:lumOff val="80000"/>
                </a:schemeClr>
              </a:solid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10</a:t>
                </a:r>
                <a:endParaRPr lang="en-US" sz="1400" b="1" dirty="0">
                  <a:latin typeface="Times New Roman" panose="02020603050405020304" pitchFamily="18" charset="0"/>
                  <a:cs typeface="Times New Roman" panose="02020603050405020304" pitchFamily="18" charset="0"/>
                </a:endParaRPr>
              </a:p>
            </p:txBody>
          </p:sp>
          <p:sp>
            <p:nvSpPr>
              <p:cNvPr id="218" name="TextBox 217"/>
              <p:cNvSpPr txBox="1"/>
              <p:nvPr/>
            </p:nvSpPr>
            <p:spPr>
              <a:xfrm>
                <a:off x="3293277" y="5703860"/>
                <a:ext cx="354328" cy="307777"/>
              </a:xfrm>
              <a:prstGeom prst="rect">
                <a:avLst/>
              </a:prstGeom>
              <a:solidFill>
                <a:schemeClr val="accent3">
                  <a:lumMod val="20000"/>
                  <a:lumOff val="80000"/>
                </a:schemeClr>
              </a:solid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11</a:t>
                </a:r>
                <a:endParaRPr lang="en-US" sz="1400" b="1" dirty="0">
                  <a:latin typeface="Times New Roman" panose="02020603050405020304" pitchFamily="18" charset="0"/>
                  <a:cs typeface="Times New Roman" panose="02020603050405020304" pitchFamily="18" charset="0"/>
                </a:endParaRPr>
              </a:p>
            </p:txBody>
          </p:sp>
          <p:cxnSp>
            <p:nvCxnSpPr>
              <p:cNvPr id="219" name="Straight Connector 218"/>
              <p:cNvCxnSpPr/>
              <p:nvPr/>
            </p:nvCxnSpPr>
            <p:spPr>
              <a:xfrm>
                <a:off x="400050" y="2089150"/>
                <a:ext cx="4241800" cy="47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Freeform 219"/>
              <p:cNvSpPr/>
              <p:nvPr/>
            </p:nvSpPr>
            <p:spPr>
              <a:xfrm>
                <a:off x="400050" y="1625600"/>
                <a:ext cx="4248150" cy="463550"/>
              </a:xfrm>
              <a:custGeom>
                <a:avLst/>
                <a:gdLst>
                  <a:gd name="connsiteX0" fmla="*/ 355600 w 4248150"/>
                  <a:gd name="connsiteY0" fmla="*/ 88900 h 463550"/>
                  <a:gd name="connsiteX1" fmla="*/ 0 w 4248150"/>
                  <a:gd name="connsiteY1" fmla="*/ 457200 h 463550"/>
                  <a:gd name="connsiteX2" fmla="*/ 4248150 w 4248150"/>
                  <a:gd name="connsiteY2" fmla="*/ 463550 h 463550"/>
                  <a:gd name="connsiteX3" fmla="*/ 4083050 w 4248150"/>
                  <a:gd name="connsiteY3" fmla="*/ 298450 h 463550"/>
                  <a:gd name="connsiteX4" fmla="*/ 3886200 w 4248150"/>
                  <a:gd name="connsiteY4" fmla="*/ 95250 h 463550"/>
                  <a:gd name="connsiteX5" fmla="*/ 3638550 w 4248150"/>
                  <a:gd name="connsiteY5" fmla="*/ 31750 h 463550"/>
                  <a:gd name="connsiteX6" fmla="*/ 3378200 w 4248150"/>
                  <a:gd name="connsiteY6" fmla="*/ 31750 h 463550"/>
                  <a:gd name="connsiteX7" fmla="*/ 3098800 w 4248150"/>
                  <a:gd name="connsiteY7" fmla="*/ 57150 h 463550"/>
                  <a:gd name="connsiteX8" fmla="*/ 2724150 w 4248150"/>
                  <a:gd name="connsiteY8" fmla="*/ 25400 h 463550"/>
                  <a:gd name="connsiteX9" fmla="*/ 2355850 w 4248150"/>
                  <a:gd name="connsiteY9" fmla="*/ 31750 h 463550"/>
                  <a:gd name="connsiteX10" fmla="*/ 2025650 w 4248150"/>
                  <a:gd name="connsiteY10" fmla="*/ 50800 h 463550"/>
                  <a:gd name="connsiteX11" fmla="*/ 1708150 w 4248150"/>
                  <a:gd name="connsiteY11" fmla="*/ 50800 h 463550"/>
                  <a:gd name="connsiteX12" fmla="*/ 1428750 w 4248150"/>
                  <a:gd name="connsiteY12" fmla="*/ 19050 h 463550"/>
                  <a:gd name="connsiteX13" fmla="*/ 1130300 w 4248150"/>
                  <a:gd name="connsiteY13" fmla="*/ 0 h 463550"/>
                  <a:gd name="connsiteX14" fmla="*/ 850900 w 4248150"/>
                  <a:gd name="connsiteY14" fmla="*/ 76200 h 463550"/>
                  <a:gd name="connsiteX15" fmla="*/ 635000 w 4248150"/>
                  <a:gd name="connsiteY15" fmla="*/ 82550 h 463550"/>
                  <a:gd name="connsiteX16" fmla="*/ 355600 w 4248150"/>
                  <a:gd name="connsiteY16" fmla="*/ 88900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8150" h="463550">
                    <a:moveTo>
                      <a:pt x="355600" y="88900"/>
                    </a:moveTo>
                    <a:lnTo>
                      <a:pt x="0" y="457200"/>
                    </a:lnTo>
                    <a:lnTo>
                      <a:pt x="4248150" y="463550"/>
                    </a:lnTo>
                    <a:lnTo>
                      <a:pt x="4083050" y="298450"/>
                    </a:lnTo>
                    <a:lnTo>
                      <a:pt x="3886200" y="95250"/>
                    </a:lnTo>
                    <a:lnTo>
                      <a:pt x="3638550" y="31750"/>
                    </a:lnTo>
                    <a:lnTo>
                      <a:pt x="3378200" y="31750"/>
                    </a:lnTo>
                    <a:lnTo>
                      <a:pt x="3098800" y="57150"/>
                    </a:lnTo>
                    <a:lnTo>
                      <a:pt x="2724150" y="25400"/>
                    </a:lnTo>
                    <a:lnTo>
                      <a:pt x="2355850" y="31750"/>
                    </a:lnTo>
                    <a:lnTo>
                      <a:pt x="2025650" y="50800"/>
                    </a:lnTo>
                    <a:lnTo>
                      <a:pt x="1708150" y="50800"/>
                    </a:lnTo>
                    <a:lnTo>
                      <a:pt x="1428750" y="19050"/>
                    </a:lnTo>
                    <a:lnTo>
                      <a:pt x="1130300" y="0"/>
                    </a:lnTo>
                    <a:lnTo>
                      <a:pt x="850900" y="76200"/>
                    </a:lnTo>
                    <a:lnTo>
                      <a:pt x="635000" y="82550"/>
                    </a:lnTo>
                    <a:lnTo>
                      <a:pt x="355600" y="88900"/>
                    </a:lnTo>
                    <a:close/>
                  </a:path>
                </a:pathLst>
              </a:custGeom>
              <a:blipFill dpi="0" rotWithShape="1">
                <a:blip r:embed="rId7">
                  <a:alphaModFix amt="60000"/>
                </a:blip>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TextBox 220"/>
              <p:cNvSpPr txBox="1"/>
              <p:nvPr/>
            </p:nvSpPr>
            <p:spPr>
              <a:xfrm>
                <a:off x="1950647" y="1712139"/>
                <a:ext cx="978153"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Soil Layer</a:t>
                </a:r>
                <a:endParaRPr lang="en-US" sz="1400" b="1" dirty="0">
                  <a:latin typeface="Times New Roman" panose="02020603050405020304" pitchFamily="18" charset="0"/>
                  <a:cs typeface="Times New Roman" panose="02020603050405020304" pitchFamily="18" charset="0"/>
                </a:endParaRPr>
              </a:p>
            </p:txBody>
          </p:sp>
          <p:sp>
            <p:nvSpPr>
              <p:cNvPr id="222" name="Rectangle 221"/>
              <p:cNvSpPr/>
              <p:nvPr/>
            </p:nvSpPr>
            <p:spPr>
              <a:xfrm>
                <a:off x="405491" y="3480706"/>
                <a:ext cx="4237266" cy="28575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TextBox 222"/>
              <p:cNvSpPr txBox="1"/>
              <p:nvPr/>
            </p:nvSpPr>
            <p:spPr>
              <a:xfrm>
                <a:off x="1784478" y="3503324"/>
                <a:ext cx="1429529" cy="306678"/>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t</a:t>
                </a:r>
                <a:r>
                  <a:rPr lang="en-US" sz="1200" b="1" dirty="0" smtClean="0">
                    <a:latin typeface="Times New Roman" panose="02020603050405020304" pitchFamily="18" charset="0"/>
                    <a:cs typeface="Times New Roman" panose="02020603050405020304" pitchFamily="18" charset="0"/>
                  </a:rPr>
                  <a:t>hin layer of clay</a:t>
                </a:r>
                <a:endParaRPr lang="en-US" sz="1200" b="1" dirty="0">
                  <a:latin typeface="Times New Roman" panose="02020603050405020304" pitchFamily="18" charset="0"/>
                  <a:cs typeface="Times New Roman" panose="02020603050405020304" pitchFamily="18" charset="0"/>
                </a:endParaRPr>
              </a:p>
            </p:txBody>
          </p:sp>
          <p:sp>
            <p:nvSpPr>
              <p:cNvPr id="224" name="Freeform 223"/>
              <p:cNvSpPr/>
              <p:nvPr/>
            </p:nvSpPr>
            <p:spPr>
              <a:xfrm>
                <a:off x="404813" y="2633663"/>
                <a:ext cx="4243387" cy="847725"/>
              </a:xfrm>
              <a:custGeom>
                <a:avLst/>
                <a:gdLst>
                  <a:gd name="connsiteX0" fmla="*/ 0 w 4243387"/>
                  <a:gd name="connsiteY0" fmla="*/ 357187 h 847725"/>
                  <a:gd name="connsiteX1" fmla="*/ 4762 w 4243387"/>
                  <a:gd name="connsiteY1" fmla="*/ 847725 h 847725"/>
                  <a:gd name="connsiteX2" fmla="*/ 4243387 w 4243387"/>
                  <a:gd name="connsiteY2" fmla="*/ 842962 h 847725"/>
                  <a:gd name="connsiteX3" fmla="*/ 4243387 w 4243387"/>
                  <a:gd name="connsiteY3" fmla="*/ 157162 h 847725"/>
                  <a:gd name="connsiteX4" fmla="*/ 4043362 w 4243387"/>
                  <a:gd name="connsiteY4" fmla="*/ 133350 h 847725"/>
                  <a:gd name="connsiteX5" fmla="*/ 3848100 w 4243387"/>
                  <a:gd name="connsiteY5" fmla="*/ 119062 h 847725"/>
                  <a:gd name="connsiteX6" fmla="*/ 3624262 w 4243387"/>
                  <a:gd name="connsiteY6" fmla="*/ 119062 h 847725"/>
                  <a:gd name="connsiteX7" fmla="*/ 3476625 w 4243387"/>
                  <a:gd name="connsiteY7" fmla="*/ 123825 h 847725"/>
                  <a:gd name="connsiteX8" fmla="*/ 3243262 w 4243387"/>
                  <a:gd name="connsiteY8" fmla="*/ 166687 h 847725"/>
                  <a:gd name="connsiteX9" fmla="*/ 3014662 w 4243387"/>
                  <a:gd name="connsiteY9" fmla="*/ 190500 h 847725"/>
                  <a:gd name="connsiteX10" fmla="*/ 2805112 w 4243387"/>
                  <a:gd name="connsiteY10" fmla="*/ 195262 h 847725"/>
                  <a:gd name="connsiteX11" fmla="*/ 2566987 w 4243387"/>
                  <a:gd name="connsiteY11" fmla="*/ 190500 h 847725"/>
                  <a:gd name="connsiteX12" fmla="*/ 2424112 w 4243387"/>
                  <a:gd name="connsiteY12" fmla="*/ 180975 h 847725"/>
                  <a:gd name="connsiteX13" fmla="*/ 2243137 w 4243387"/>
                  <a:gd name="connsiteY13" fmla="*/ 138112 h 847725"/>
                  <a:gd name="connsiteX14" fmla="*/ 2047875 w 4243387"/>
                  <a:gd name="connsiteY14" fmla="*/ 90487 h 847725"/>
                  <a:gd name="connsiteX15" fmla="*/ 1790700 w 4243387"/>
                  <a:gd name="connsiteY15" fmla="*/ 28575 h 847725"/>
                  <a:gd name="connsiteX16" fmla="*/ 1609725 w 4243387"/>
                  <a:gd name="connsiteY16" fmla="*/ 0 h 847725"/>
                  <a:gd name="connsiteX17" fmla="*/ 1452562 w 4243387"/>
                  <a:gd name="connsiteY17" fmla="*/ 42862 h 847725"/>
                  <a:gd name="connsiteX18" fmla="*/ 1300162 w 4243387"/>
                  <a:gd name="connsiteY18" fmla="*/ 95250 h 847725"/>
                  <a:gd name="connsiteX19" fmla="*/ 1076325 w 4243387"/>
                  <a:gd name="connsiteY19" fmla="*/ 123825 h 847725"/>
                  <a:gd name="connsiteX20" fmla="*/ 857250 w 4243387"/>
                  <a:gd name="connsiteY20" fmla="*/ 128587 h 847725"/>
                  <a:gd name="connsiteX21" fmla="*/ 647700 w 4243387"/>
                  <a:gd name="connsiteY21" fmla="*/ 133350 h 847725"/>
                  <a:gd name="connsiteX22" fmla="*/ 433387 w 4243387"/>
                  <a:gd name="connsiteY22" fmla="*/ 142875 h 847725"/>
                  <a:gd name="connsiteX23" fmla="*/ 295275 w 4243387"/>
                  <a:gd name="connsiteY23" fmla="*/ 157162 h 847725"/>
                  <a:gd name="connsiteX24" fmla="*/ 200025 w 4243387"/>
                  <a:gd name="connsiteY24" fmla="*/ 185737 h 847725"/>
                  <a:gd name="connsiteX25" fmla="*/ 123825 w 4243387"/>
                  <a:gd name="connsiteY25" fmla="*/ 242887 h 847725"/>
                  <a:gd name="connsiteX26" fmla="*/ 0 w 4243387"/>
                  <a:gd name="connsiteY26" fmla="*/ 357187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43387" h="847725">
                    <a:moveTo>
                      <a:pt x="0" y="357187"/>
                    </a:moveTo>
                    <a:cubicBezTo>
                      <a:pt x="1587" y="520700"/>
                      <a:pt x="3175" y="684212"/>
                      <a:pt x="4762" y="847725"/>
                    </a:cubicBezTo>
                    <a:lnTo>
                      <a:pt x="4243387" y="842962"/>
                    </a:lnTo>
                    <a:lnTo>
                      <a:pt x="4243387" y="157162"/>
                    </a:lnTo>
                    <a:lnTo>
                      <a:pt x="4043362" y="133350"/>
                    </a:lnTo>
                    <a:lnTo>
                      <a:pt x="3848100" y="119062"/>
                    </a:lnTo>
                    <a:lnTo>
                      <a:pt x="3624262" y="119062"/>
                    </a:lnTo>
                    <a:lnTo>
                      <a:pt x="3476625" y="123825"/>
                    </a:lnTo>
                    <a:lnTo>
                      <a:pt x="3243262" y="166687"/>
                    </a:lnTo>
                    <a:lnTo>
                      <a:pt x="3014662" y="190500"/>
                    </a:lnTo>
                    <a:lnTo>
                      <a:pt x="2805112" y="195262"/>
                    </a:lnTo>
                    <a:lnTo>
                      <a:pt x="2566987" y="190500"/>
                    </a:lnTo>
                    <a:lnTo>
                      <a:pt x="2424112" y="180975"/>
                    </a:lnTo>
                    <a:lnTo>
                      <a:pt x="2243137" y="138112"/>
                    </a:lnTo>
                    <a:lnTo>
                      <a:pt x="2047875" y="90487"/>
                    </a:lnTo>
                    <a:lnTo>
                      <a:pt x="1790700" y="28575"/>
                    </a:lnTo>
                    <a:lnTo>
                      <a:pt x="1609725" y="0"/>
                    </a:lnTo>
                    <a:lnTo>
                      <a:pt x="1452562" y="42862"/>
                    </a:lnTo>
                    <a:lnTo>
                      <a:pt x="1300162" y="95250"/>
                    </a:lnTo>
                    <a:lnTo>
                      <a:pt x="1076325" y="123825"/>
                    </a:lnTo>
                    <a:lnTo>
                      <a:pt x="857250" y="128587"/>
                    </a:lnTo>
                    <a:lnTo>
                      <a:pt x="647700" y="133350"/>
                    </a:lnTo>
                    <a:lnTo>
                      <a:pt x="433387" y="142875"/>
                    </a:lnTo>
                    <a:lnTo>
                      <a:pt x="295275" y="157162"/>
                    </a:lnTo>
                    <a:lnTo>
                      <a:pt x="200025" y="185737"/>
                    </a:lnTo>
                    <a:lnTo>
                      <a:pt x="123825" y="242887"/>
                    </a:lnTo>
                    <a:lnTo>
                      <a:pt x="0" y="357187"/>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5" name="Picture 2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439585">
                <a:off x="3563589" y="2963100"/>
                <a:ext cx="322325" cy="268604"/>
              </a:xfrm>
              <a:prstGeom prst="rect">
                <a:avLst/>
              </a:prstGeom>
            </p:spPr>
          </p:pic>
          <p:sp>
            <p:nvSpPr>
              <p:cNvPr id="226" name="TextBox 225"/>
              <p:cNvSpPr txBox="1"/>
              <p:nvPr/>
            </p:nvSpPr>
            <p:spPr>
              <a:xfrm>
                <a:off x="1219200" y="3046511"/>
                <a:ext cx="274434" cy="307777"/>
              </a:xfrm>
              <a:prstGeom prst="rect">
                <a:avLst/>
              </a:prstGeom>
              <a:solidFill>
                <a:schemeClr val="accent3">
                  <a:lumMod val="40000"/>
                  <a:lumOff val="60000"/>
                </a:schemeClr>
              </a:solid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4</a:t>
                </a:r>
                <a:endParaRPr lang="en-US" sz="1400" b="1" dirty="0">
                  <a:latin typeface="Times New Roman" panose="02020603050405020304" pitchFamily="18" charset="0"/>
                  <a:cs typeface="Times New Roman" panose="02020603050405020304" pitchFamily="18" charset="0"/>
                </a:endParaRPr>
              </a:p>
            </p:txBody>
          </p:sp>
          <p:sp>
            <p:nvSpPr>
              <p:cNvPr id="227" name="TextBox 226"/>
              <p:cNvSpPr txBox="1"/>
              <p:nvPr/>
            </p:nvSpPr>
            <p:spPr>
              <a:xfrm>
                <a:off x="2819400" y="3061606"/>
                <a:ext cx="274434" cy="307777"/>
              </a:xfrm>
              <a:prstGeom prst="rect">
                <a:avLst/>
              </a:prstGeom>
              <a:solidFill>
                <a:schemeClr val="accent3">
                  <a:lumMod val="40000"/>
                  <a:lumOff val="60000"/>
                </a:schemeClr>
              </a:solid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5</a:t>
                </a:r>
                <a:endParaRPr lang="en-US" sz="1400" b="1" dirty="0">
                  <a:latin typeface="Times New Roman" panose="02020603050405020304" pitchFamily="18" charset="0"/>
                  <a:cs typeface="Times New Roman" panose="02020603050405020304" pitchFamily="18" charset="0"/>
                </a:endParaRPr>
              </a:p>
            </p:txBody>
          </p:sp>
          <p:sp>
            <p:nvSpPr>
              <p:cNvPr id="228" name="TextBox 227"/>
              <p:cNvSpPr txBox="1"/>
              <p:nvPr/>
            </p:nvSpPr>
            <p:spPr>
              <a:xfrm>
                <a:off x="3916566" y="3063932"/>
                <a:ext cx="274434" cy="307777"/>
              </a:xfrm>
              <a:prstGeom prst="rect">
                <a:avLst/>
              </a:prstGeom>
              <a:solidFill>
                <a:schemeClr val="accent3">
                  <a:lumMod val="40000"/>
                  <a:lumOff val="60000"/>
                </a:schemeClr>
              </a:solid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6</a:t>
                </a:r>
              </a:p>
            </p:txBody>
          </p:sp>
          <p:sp>
            <p:nvSpPr>
              <p:cNvPr id="229" name="Freeform 228"/>
              <p:cNvSpPr/>
              <p:nvPr/>
            </p:nvSpPr>
            <p:spPr>
              <a:xfrm>
                <a:off x="747713" y="1361050"/>
                <a:ext cx="3538537" cy="358214"/>
              </a:xfrm>
              <a:custGeom>
                <a:avLst/>
                <a:gdLst>
                  <a:gd name="connsiteX0" fmla="*/ 0 w 3538537"/>
                  <a:gd name="connsiteY0" fmla="*/ 347663 h 347663"/>
                  <a:gd name="connsiteX1" fmla="*/ 361950 w 3538537"/>
                  <a:gd name="connsiteY1" fmla="*/ 0 h 347663"/>
                  <a:gd name="connsiteX2" fmla="*/ 3186112 w 3538537"/>
                  <a:gd name="connsiteY2" fmla="*/ 0 h 347663"/>
                  <a:gd name="connsiteX3" fmla="*/ 3538537 w 3538537"/>
                  <a:gd name="connsiteY3" fmla="*/ 347663 h 347663"/>
                  <a:gd name="connsiteX4" fmla="*/ 3481387 w 3538537"/>
                  <a:gd name="connsiteY4" fmla="*/ 338138 h 347663"/>
                  <a:gd name="connsiteX5" fmla="*/ 3300412 w 3538537"/>
                  <a:gd name="connsiteY5" fmla="*/ 285750 h 347663"/>
                  <a:gd name="connsiteX6" fmla="*/ 3033712 w 3538537"/>
                  <a:gd name="connsiteY6" fmla="*/ 290513 h 347663"/>
                  <a:gd name="connsiteX7" fmla="*/ 2771775 w 3538537"/>
                  <a:gd name="connsiteY7" fmla="*/ 309563 h 347663"/>
                  <a:gd name="connsiteX8" fmla="*/ 2714625 w 3538537"/>
                  <a:gd name="connsiteY8" fmla="*/ 309563 h 347663"/>
                  <a:gd name="connsiteX9" fmla="*/ 2381250 w 3538537"/>
                  <a:gd name="connsiteY9" fmla="*/ 280988 h 347663"/>
                  <a:gd name="connsiteX10" fmla="*/ 2295525 w 3538537"/>
                  <a:gd name="connsiteY10" fmla="*/ 280988 h 347663"/>
                  <a:gd name="connsiteX11" fmla="*/ 1957387 w 3538537"/>
                  <a:gd name="connsiteY11" fmla="*/ 290513 h 347663"/>
                  <a:gd name="connsiteX12" fmla="*/ 1695450 w 3538537"/>
                  <a:gd name="connsiteY12" fmla="*/ 304800 h 347663"/>
                  <a:gd name="connsiteX13" fmla="*/ 1428750 w 3538537"/>
                  <a:gd name="connsiteY13" fmla="*/ 309563 h 347663"/>
                  <a:gd name="connsiteX14" fmla="*/ 1314450 w 3538537"/>
                  <a:gd name="connsiteY14" fmla="*/ 300038 h 347663"/>
                  <a:gd name="connsiteX15" fmla="*/ 1119187 w 3538537"/>
                  <a:gd name="connsiteY15" fmla="*/ 276225 h 347663"/>
                  <a:gd name="connsiteX16" fmla="*/ 790575 w 3538537"/>
                  <a:gd name="connsiteY16" fmla="*/ 252413 h 347663"/>
                  <a:gd name="connsiteX17" fmla="*/ 509587 w 3538537"/>
                  <a:gd name="connsiteY17" fmla="*/ 328613 h 347663"/>
                  <a:gd name="connsiteX18" fmla="*/ 0 w 3538537"/>
                  <a:gd name="connsiteY18" fmla="*/ 347663 h 34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8537" h="347663">
                    <a:moveTo>
                      <a:pt x="0" y="347663"/>
                    </a:moveTo>
                    <a:lnTo>
                      <a:pt x="361950" y="0"/>
                    </a:lnTo>
                    <a:lnTo>
                      <a:pt x="3186112" y="0"/>
                    </a:lnTo>
                    <a:lnTo>
                      <a:pt x="3538537" y="347663"/>
                    </a:lnTo>
                    <a:lnTo>
                      <a:pt x="3481387" y="338138"/>
                    </a:lnTo>
                    <a:lnTo>
                      <a:pt x="3300412" y="285750"/>
                    </a:lnTo>
                    <a:lnTo>
                      <a:pt x="3033712" y="290513"/>
                    </a:lnTo>
                    <a:lnTo>
                      <a:pt x="2771775" y="309563"/>
                    </a:lnTo>
                    <a:lnTo>
                      <a:pt x="2714625" y="309563"/>
                    </a:lnTo>
                    <a:lnTo>
                      <a:pt x="2381250" y="280988"/>
                    </a:lnTo>
                    <a:lnTo>
                      <a:pt x="2295525" y="280988"/>
                    </a:lnTo>
                    <a:lnTo>
                      <a:pt x="1957387" y="290513"/>
                    </a:lnTo>
                    <a:lnTo>
                      <a:pt x="1695450" y="304800"/>
                    </a:lnTo>
                    <a:lnTo>
                      <a:pt x="1428750" y="309563"/>
                    </a:lnTo>
                    <a:lnTo>
                      <a:pt x="1314450" y="300038"/>
                    </a:lnTo>
                    <a:lnTo>
                      <a:pt x="1119187" y="276225"/>
                    </a:lnTo>
                    <a:lnTo>
                      <a:pt x="790575" y="252413"/>
                    </a:lnTo>
                    <a:lnTo>
                      <a:pt x="509587" y="328613"/>
                    </a:lnTo>
                    <a:lnTo>
                      <a:pt x="0" y="347663"/>
                    </a:lnTo>
                    <a:close/>
                  </a:path>
                </a:pathLst>
              </a:custGeom>
              <a:blipFill dpi="0" rotWithShape="1">
                <a:blip r:embed="rId9">
                  <a:alphaModFix amt="50000"/>
                </a:blip>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TextBox 229"/>
              <p:cNvSpPr txBox="1"/>
              <p:nvPr/>
            </p:nvSpPr>
            <p:spPr>
              <a:xfrm>
                <a:off x="2121154" y="1360336"/>
                <a:ext cx="635110"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Grass</a:t>
                </a:r>
                <a:endParaRPr lang="en-US" sz="1400" b="1" dirty="0">
                  <a:latin typeface="Times New Roman" panose="02020603050405020304" pitchFamily="18" charset="0"/>
                  <a:cs typeface="Times New Roman" panose="02020603050405020304" pitchFamily="18" charset="0"/>
                </a:endParaRPr>
              </a:p>
            </p:txBody>
          </p:sp>
          <p:pic>
            <p:nvPicPr>
              <p:cNvPr id="231" name="Picture 23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07543" y="2389208"/>
                <a:ext cx="292857" cy="225988"/>
              </a:xfrm>
              <a:prstGeom prst="rect">
                <a:avLst/>
              </a:prstGeom>
            </p:spPr>
          </p:pic>
        </p:grpSp>
        <p:pic>
          <p:nvPicPr>
            <p:cNvPr id="145" name="Picture 1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906982" y="2788332"/>
              <a:ext cx="819346" cy="660939"/>
            </a:xfrm>
            <a:prstGeom prst="rect">
              <a:avLst/>
            </a:prstGeom>
          </p:spPr>
        </p:pic>
        <p:pic>
          <p:nvPicPr>
            <p:cNvPr id="146" name="Picture 14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07223" y="5166652"/>
              <a:ext cx="496519" cy="581883"/>
            </a:xfrm>
            <a:prstGeom prst="rect">
              <a:avLst/>
            </a:prstGeom>
          </p:spPr>
        </p:pic>
        <p:pic>
          <p:nvPicPr>
            <p:cNvPr id="147" name="Picture 146"/>
            <p:cNvPicPr>
              <a:picLocks noChangeAspect="1"/>
            </p:cNvPicPr>
            <p:nvPr/>
          </p:nvPicPr>
          <p:blipFill>
            <a:blip r:embed="rId13">
              <a:biLevel thresh="75000"/>
            </a:blip>
            <a:stretch>
              <a:fillRect/>
            </a:stretch>
          </p:blipFill>
          <p:spPr>
            <a:xfrm rot="-3600000">
              <a:off x="829146" y="3079371"/>
              <a:ext cx="460869" cy="96728"/>
            </a:xfrm>
            <a:prstGeom prst="rect">
              <a:avLst/>
            </a:prstGeom>
          </p:spPr>
        </p:pic>
        <p:pic>
          <p:nvPicPr>
            <p:cNvPr id="148" name="Picture 147"/>
            <p:cNvPicPr/>
            <p:nvPr/>
          </p:nvPicPr>
          <p:blipFill rotWithShape="1">
            <a:blip r:embed="rId14" cstate="print">
              <a:biLevel thresh="75000"/>
              <a:extLst>
                <a:ext uri="{28A0092B-C50C-407E-A947-70E740481C1C}">
                  <a14:useLocalDpi xmlns:a14="http://schemas.microsoft.com/office/drawing/2010/main" val="0"/>
                </a:ext>
              </a:extLst>
            </a:blip>
            <a:srcRect t="17062" r="67563"/>
            <a:stretch/>
          </p:blipFill>
          <p:spPr bwMode="auto">
            <a:xfrm rot="1620000" flipH="1">
              <a:off x="680281" y="2719822"/>
              <a:ext cx="208000" cy="913254"/>
            </a:xfrm>
            <a:prstGeom prst="rect">
              <a:avLst/>
            </a:prstGeom>
            <a:ln>
              <a:noFill/>
            </a:ln>
            <a:extLst>
              <a:ext uri="{53640926-AAD7-44D8-BBD7-CCE9431645EC}">
                <a14:shadowObscured xmlns:a14="http://schemas.microsoft.com/office/drawing/2010/main"/>
              </a:ext>
            </a:extLst>
          </p:spPr>
        </p:pic>
        <p:pic>
          <p:nvPicPr>
            <p:cNvPr id="150" name="Picture 149" descr="Arrowheads"/>
            <p:cNvPicPr/>
            <p:nvPr/>
          </p:nvPicPr>
          <p:blipFill rotWithShape="1">
            <a:blip r:embed="rId15" cstate="print">
              <a:extLst>
                <a:ext uri="{28A0092B-C50C-407E-A947-70E740481C1C}">
                  <a14:useLocalDpi xmlns:a14="http://schemas.microsoft.com/office/drawing/2010/main" val="0"/>
                </a:ext>
              </a:extLst>
            </a:blip>
            <a:srcRect r="-1406" b="44324"/>
            <a:stretch/>
          </p:blipFill>
          <p:spPr bwMode="auto">
            <a:xfrm rot="-1380000" flipH="1">
              <a:off x="1784414" y="3988801"/>
              <a:ext cx="642509" cy="202675"/>
            </a:xfrm>
            <a:prstGeom prst="rect">
              <a:avLst/>
            </a:prstGeom>
            <a:noFill/>
            <a:ln>
              <a:noFill/>
            </a:ln>
            <a:extLst>
              <a:ext uri="{53640926-AAD7-44D8-BBD7-CCE9431645EC}">
                <a14:shadowObscured xmlns:a14="http://schemas.microsoft.com/office/drawing/2010/main"/>
              </a:ext>
            </a:extLst>
          </p:spPr>
        </p:pic>
      </p:grpSp>
      <p:graphicFrame>
        <p:nvGraphicFramePr>
          <p:cNvPr id="1026" name="Object 1025"/>
          <p:cNvGraphicFramePr>
            <a:graphicFrameLocks noChangeAspect="1"/>
          </p:cNvGraphicFramePr>
          <p:nvPr>
            <p:extLst>
              <p:ext uri="{D42A27DB-BD31-4B8C-83A1-F6EECF244321}">
                <p14:modId xmlns:p14="http://schemas.microsoft.com/office/powerpoint/2010/main" val="3117608918"/>
              </p:ext>
            </p:extLst>
          </p:nvPr>
        </p:nvGraphicFramePr>
        <p:xfrm>
          <a:off x="4738805" y="2504375"/>
          <a:ext cx="4252795" cy="3640769"/>
        </p:xfrm>
        <a:graphic>
          <a:graphicData uri="http://schemas.openxmlformats.org/presentationml/2006/ole">
            <mc:AlternateContent xmlns:mc="http://schemas.openxmlformats.org/markup-compatibility/2006">
              <mc:Choice xmlns:v="urn:schemas-microsoft-com:vml" Requires="v">
                <p:oleObj spid="_x0000_s1276" name="Worksheet" r:id="rId16" imgW="2581359" imgH="2209825" progId="Excel.Sheet.12">
                  <p:embed/>
                </p:oleObj>
              </mc:Choice>
              <mc:Fallback>
                <p:oleObj name="Worksheet" r:id="rId16" imgW="2581359" imgH="2209825" progId="Excel.Sheet.12">
                  <p:embed/>
                  <p:pic>
                    <p:nvPicPr>
                      <p:cNvPr id="0" name=""/>
                      <p:cNvPicPr/>
                      <p:nvPr/>
                    </p:nvPicPr>
                    <p:blipFill>
                      <a:blip r:embed="rId17"/>
                      <a:stretch>
                        <a:fillRect/>
                      </a:stretch>
                    </p:blipFill>
                    <p:spPr>
                      <a:xfrm>
                        <a:off x="4738805" y="2504375"/>
                        <a:ext cx="4252795" cy="3640769"/>
                      </a:xfrm>
                      <a:prstGeom prst="rect">
                        <a:avLst/>
                      </a:prstGeom>
                    </p:spPr>
                  </p:pic>
                </p:oleObj>
              </mc:Fallback>
            </mc:AlternateContent>
          </a:graphicData>
        </a:graphic>
      </p:graphicFrame>
      <p:grpSp>
        <p:nvGrpSpPr>
          <p:cNvPr id="7" name="Group 6"/>
          <p:cNvGrpSpPr/>
          <p:nvPr/>
        </p:nvGrpSpPr>
        <p:grpSpPr>
          <a:xfrm>
            <a:off x="730719" y="4800146"/>
            <a:ext cx="1783844" cy="1267279"/>
            <a:chOff x="730719" y="4800146"/>
            <a:chExt cx="1783844" cy="1267279"/>
          </a:xfrm>
        </p:grpSpPr>
        <p:pic>
          <p:nvPicPr>
            <p:cNvPr id="57" name="Picture 56" descr="https://upload.wikimedia.org/wikipedia/commons/thumb/9/97/PSM_V21_D509_Skeleton_of_a_mammoth.jpg/256px-PSM_V21_D509_Skeleton_of_a_mammoth.jpg"/>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281" y="4800146"/>
              <a:ext cx="1730282" cy="1218056"/>
            </a:xfrm>
            <a:prstGeom prst="rect">
              <a:avLst/>
            </a:prstGeom>
            <a:noFill/>
            <a:ln>
              <a:noFill/>
            </a:ln>
          </p:spPr>
        </p:pic>
        <p:sp>
          <p:nvSpPr>
            <p:cNvPr id="4" name="Freeform 3"/>
            <p:cNvSpPr/>
            <p:nvPr/>
          </p:nvSpPr>
          <p:spPr>
            <a:xfrm>
              <a:off x="730719" y="5719763"/>
              <a:ext cx="1709301" cy="347662"/>
            </a:xfrm>
            <a:custGeom>
              <a:avLst/>
              <a:gdLst>
                <a:gd name="connsiteX0" fmla="*/ 931394 w 1709301"/>
                <a:gd name="connsiteY0" fmla="*/ 95250 h 347662"/>
                <a:gd name="connsiteX1" fmla="*/ 931394 w 1709301"/>
                <a:gd name="connsiteY1" fmla="*/ 95250 h 347662"/>
                <a:gd name="connsiteX2" fmla="*/ 969494 w 1709301"/>
                <a:gd name="connsiteY2" fmla="*/ 157162 h 347662"/>
                <a:gd name="connsiteX3" fmla="*/ 974256 w 1709301"/>
                <a:gd name="connsiteY3" fmla="*/ 180975 h 347662"/>
                <a:gd name="connsiteX4" fmla="*/ 979019 w 1709301"/>
                <a:gd name="connsiteY4" fmla="*/ 223837 h 347662"/>
                <a:gd name="connsiteX5" fmla="*/ 969494 w 1709301"/>
                <a:gd name="connsiteY5" fmla="*/ 238125 h 347662"/>
                <a:gd name="connsiteX6" fmla="*/ 840906 w 1709301"/>
                <a:gd name="connsiteY6" fmla="*/ 242887 h 347662"/>
                <a:gd name="connsiteX7" fmla="*/ 812331 w 1709301"/>
                <a:gd name="connsiteY7" fmla="*/ 200025 h 347662"/>
                <a:gd name="connsiteX8" fmla="*/ 802806 w 1709301"/>
                <a:gd name="connsiteY8" fmla="*/ 185737 h 347662"/>
                <a:gd name="connsiteX9" fmla="*/ 793281 w 1709301"/>
                <a:gd name="connsiteY9" fmla="*/ 171450 h 347662"/>
                <a:gd name="connsiteX10" fmla="*/ 783756 w 1709301"/>
                <a:gd name="connsiteY10" fmla="*/ 114300 h 347662"/>
                <a:gd name="connsiteX11" fmla="*/ 774231 w 1709301"/>
                <a:gd name="connsiteY11" fmla="*/ 100012 h 347662"/>
                <a:gd name="connsiteX12" fmla="*/ 745656 w 1709301"/>
                <a:gd name="connsiteY12" fmla="*/ 90487 h 347662"/>
                <a:gd name="connsiteX13" fmla="*/ 493244 w 1709301"/>
                <a:gd name="connsiteY13" fmla="*/ 95250 h 347662"/>
                <a:gd name="connsiteX14" fmla="*/ 364656 w 1709301"/>
                <a:gd name="connsiteY14" fmla="*/ 109537 h 347662"/>
                <a:gd name="connsiteX15" fmla="*/ 326556 w 1709301"/>
                <a:gd name="connsiteY15" fmla="*/ 119062 h 347662"/>
                <a:gd name="connsiteX16" fmla="*/ 345606 w 1709301"/>
                <a:gd name="connsiteY16" fmla="*/ 142875 h 347662"/>
                <a:gd name="connsiteX17" fmla="*/ 336081 w 1709301"/>
                <a:gd name="connsiteY17" fmla="*/ 171450 h 347662"/>
                <a:gd name="connsiteX18" fmla="*/ 340844 w 1709301"/>
                <a:gd name="connsiteY18" fmla="*/ 185737 h 347662"/>
                <a:gd name="connsiteX19" fmla="*/ 350369 w 1709301"/>
                <a:gd name="connsiteY19" fmla="*/ 200025 h 347662"/>
                <a:gd name="connsiteX20" fmla="*/ 336081 w 1709301"/>
                <a:gd name="connsiteY20" fmla="*/ 204787 h 347662"/>
                <a:gd name="connsiteX21" fmla="*/ 207494 w 1709301"/>
                <a:gd name="connsiteY21" fmla="*/ 209550 h 347662"/>
                <a:gd name="connsiteX22" fmla="*/ 193206 w 1709301"/>
                <a:gd name="connsiteY22" fmla="*/ 204787 h 347662"/>
                <a:gd name="connsiteX23" fmla="*/ 164631 w 1709301"/>
                <a:gd name="connsiteY23" fmla="*/ 185737 h 347662"/>
                <a:gd name="connsiteX24" fmla="*/ 93194 w 1709301"/>
                <a:gd name="connsiteY24" fmla="*/ 176212 h 347662"/>
                <a:gd name="connsiteX25" fmla="*/ 2706 w 1709301"/>
                <a:gd name="connsiteY25" fmla="*/ 176212 h 347662"/>
                <a:gd name="connsiteX26" fmla="*/ 7469 w 1709301"/>
                <a:gd name="connsiteY26" fmla="*/ 200025 h 347662"/>
                <a:gd name="connsiteX27" fmla="*/ 21756 w 1709301"/>
                <a:gd name="connsiteY27" fmla="*/ 228600 h 347662"/>
                <a:gd name="connsiteX28" fmla="*/ 36044 w 1709301"/>
                <a:gd name="connsiteY28" fmla="*/ 242887 h 347662"/>
                <a:gd name="connsiteX29" fmla="*/ 55094 w 1709301"/>
                <a:gd name="connsiteY29" fmla="*/ 247650 h 347662"/>
                <a:gd name="connsiteX30" fmla="*/ 69381 w 1709301"/>
                <a:gd name="connsiteY30" fmla="*/ 257175 h 347662"/>
                <a:gd name="connsiteX31" fmla="*/ 97956 w 1709301"/>
                <a:gd name="connsiteY31" fmla="*/ 261937 h 347662"/>
                <a:gd name="connsiteX32" fmla="*/ 121769 w 1709301"/>
                <a:gd name="connsiteY32" fmla="*/ 266700 h 347662"/>
                <a:gd name="connsiteX33" fmla="*/ 131294 w 1709301"/>
                <a:gd name="connsiteY33" fmla="*/ 280987 h 347662"/>
                <a:gd name="connsiteX34" fmla="*/ 174156 w 1709301"/>
                <a:gd name="connsiteY34" fmla="*/ 314325 h 347662"/>
                <a:gd name="connsiteX35" fmla="*/ 217019 w 1709301"/>
                <a:gd name="connsiteY35" fmla="*/ 328612 h 347662"/>
                <a:gd name="connsiteX36" fmla="*/ 245594 w 1709301"/>
                <a:gd name="connsiteY36" fmla="*/ 338137 h 347662"/>
                <a:gd name="connsiteX37" fmla="*/ 331319 w 1709301"/>
                <a:gd name="connsiteY37" fmla="*/ 342900 h 347662"/>
                <a:gd name="connsiteX38" fmla="*/ 774231 w 1709301"/>
                <a:gd name="connsiteY38" fmla="*/ 347662 h 347662"/>
                <a:gd name="connsiteX39" fmla="*/ 1464794 w 1709301"/>
                <a:gd name="connsiteY39" fmla="*/ 342900 h 347662"/>
                <a:gd name="connsiteX40" fmla="*/ 1536231 w 1709301"/>
                <a:gd name="connsiteY40" fmla="*/ 338137 h 347662"/>
                <a:gd name="connsiteX41" fmla="*/ 1564806 w 1709301"/>
                <a:gd name="connsiteY41" fmla="*/ 319087 h 347662"/>
                <a:gd name="connsiteX42" fmla="*/ 1598144 w 1709301"/>
                <a:gd name="connsiteY42" fmla="*/ 304800 h 347662"/>
                <a:gd name="connsiteX43" fmla="*/ 1626719 w 1709301"/>
                <a:gd name="connsiteY43" fmla="*/ 280987 h 347662"/>
                <a:gd name="connsiteX44" fmla="*/ 1660056 w 1709301"/>
                <a:gd name="connsiteY44" fmla="*/ 271462 h 347662"/>
                <a:gd name="connsiteX45" fmla="*/ 1688631 w 1709301"/>
                <a:gd name="connsiteY45" fmla="*/ 247650 h 347662"/>
                <a:gd name="connsiteX46" fmla="*/ 1702919 w 1709301"/>
                <a:gd name="connsiteY46" fmla="*/ 233362 h 347662"/>
                <a:gd name="connsiteX47" fmla="*/ 1702919 w 1709301"/>
                <a:gd name="connsiteY47" fmla="*/ 161925 h 347662"/>
                <a:gd name="connsiteX48" fmla="*/ 1688631 w 1709301"/>
                <a:gd name="connsiteY48" fmla="*/ 114300 h 347662"/>
                <a:gd name="connsiteX49" fmla="*/ 1683869 w 1709301"/>
                <a:gd name="connsiteY49" fmla="*/ 100012 h 347662"/>
                <a:gd name="connsiteX50" fmla="*/ 1650531 w 1709301"/>
                <a:gd name="connsiteY50" fmla="*/ 76200 h 347662"/>
                <a:gd name="connsiteX51" fmla="*/ 1626719 w 1709301"/>
                <a:gd name="connsiteY51" fmla="*/ 47625 h 347662"/>
                <a:gd name="connsiteX52" fmla="*/ 1612431 w 1709301"/>
                <a:gd name="connsiteY52" fmla="*/ 28575 h 347662"/>
                <a:gd name="connsiteX53" fmla="*/ 1598144 w 1709301"/>
                <a:gd name="connsiteY53" fmla="*/ 23812 h 347662"/>
                <a:gd name="connsiteX54" fmla="*/ 1555281 w 1709301"/>
                <a:gd name="connsiteY54" fmla="*/ 14287 h 347662"/>
                <a:gd name="connsiteX55" fmla="*/ 1536231 w 1709301"/>
                <a:gd name="connsiteY55" fmla="*/ 4762 h 347662"/>
                <a:gd name="connsiteX56" fmla="*/ 1507656 w 1709301"/>
                <a:gd name="connsiteY56" fmla="*/ 0 h 347662"/>
                <a:gd name="connsiteX57" fmla="*/ 1250481 w 1709301"/>
                <a:gd name="connsiteY57" fmla="*/ 4762 h 347662"/>
                <a:gd name="connsiteX58" fmla="*/ 1231431 w 1709301"/>
                <a:gd name="connsiteY58" fmla="*/ 9525 h 347662"/>
                <a:gd name="connsiteX59" fmla="*/ 1188569 w 1709301"/>
                <a:gd name="connsiteY59" fmla="*/ 19050 h 347662"/>
                <a:gd name="connsiteX60" fmla="*/ 1131419 w 1709301"/>
                <a:gd name="connsiteY60" fmla="*/ 33337 h 347662"/>
                <a:gd name="connsiteX61" fmla="*/ 1093319 w 1709301"/>
                <a:gd name="connsiteY61" fmla="*/ 42862 h 347662"/>
                <a:gd name="connsiteX62" fmla="*/ 1079031 w 1709301"/>
                <a:gd name="connsiteY62" fmla="*/ 47625 h 347662"/>
                <a:gd name="connsiteX63" fmla="*/ 1059981 w 1709301"/>
                <a:gd name="connsiteY63" fmla="*/ 52387 h 347662"/>
                <a:gd name="connsiteX64" fmla="*/ 1045694 w 1709301"/>
                <a:gd name="connsiteY64" fmla="*/ 57150 h 347662"/>
                <a:gd name="connsiteX65" fmla="*/ 1012356 w 1709301"/>
                <a:gd name="connsiteY65" fmla="*/ 66675 h 347662"/>
                <a:gd name="connsiteX66" fmla="*/ 998069 w 1709301"/>
                <a:gd name="connsiteY66" fmla="*/ 76200 h 347662"/>
                <a:gd name="connsiteX67" fmla="*/ 969494 w 1709301"/>
                <a:gd name="connsiteY67" fmla="*/ 85725 h 347662"/>
                <a:gd name="connsiteX68" fmla="*/ 931394 w 1709301"/>
                <a:gd name="connsiteY68" fmla="*/ 95250 h 34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709301" h="347662">
                  <a:moveTo>
                    <a:pt x="931394" y="95250"/>
                  </a:moveTo>
                  <a:lnTo>
                    <a:pt x="931394" y="95250"/>
                  </a:lnTo>
                  <a:cubicBezTo>
                    <a:pt x="951253" y="123620"/>
                    <a:pt x="962840" y="130545"/>
                    <a:pt x="969494" y="157162"/>
                  </a:cubicBezTo>
                  <a:cubicBezTo>
                    <a:pt x="971457" y="165015"/>
                    <a:pt x="973111" y="172962"/>
                    <a:pt x="974256" y="180975"/>
                  </a:cubicBezTo>
                  <a:cubicBezTo>
                    <a:pt x="976289" y="195206"/>
                    <a:pt x="977431" y="209550"/>
                    <a:pt x="979019" y="223837"/>
                  </a:cubicBezTo>
                  <a:cubicBezTo>
                    <a:pt x="975844" y="228600"/>
                    <a:pt x="973541" y="234078"/>
                    <a:pt x="969494" y="238125"/>
                  </a:cubicBezTo>
                  <a:cubicBezTo>
                    <a:pt x="938203" y="269416"/>
                    <a:pt x="862817" y="243800"/>
                    <a:pt x="840906" y="242887"/>
                  </a:cubicBezTo>
                  <a:lnTo>
                    <a:pt x="812331" y="200025"/>
                  </a:lnTo>
                  <a:lnTo>
                    <a:pt x="802806" y="185737"/>
                  </a:lnTo>
                  <a:lnTo>
                    <a:pt x="793281" y="171450"/>
                  </a:lnTo>
                  <a:cubicBezTo>
                    <a:pt x="791771" y="157860"/>
                    <a:pt x="791736" y="130260"/>
                    <a:pt x="783756" y="114300"/>
                  </a:cubicBezTo>
                  <a:cubicBezTo>
                    <a:pt x="781196" y="109180"/>
                    <a:pt x="779085" y="103046"/>
                    <a:pt x="774231" y="100012"/>
                  </a:cubicBezTo>
                  <a:cubicBezTo>
                    <a:pt x="765717" y="94691"/>
                    <a:pt x="745656" y="90487"/>
                    <a:pt x="745656" y="90487"/>
                  </a:cubicBezTo>
                  <a:lnTo>
                    <a:pt x="493244" y="95250"/>
                  </a:lnTo>
                  <a:cubicBezTo>
                    <a:pt x="441835" y="96762"/>
                    <a:pt x="413545" y="99758"/>
                    <a:pt x="364656" y="109537"/>
                  </a:cubicBezTo>
                  <a:cubicBezTo>
                    <a:pt x="335921" y="115285"/>
                    <a:pt x="348523" y="111741"/>
                    <a:pt x="326556" y="119062"/>
                  </a:cubicBezTo>
                  <a:cubicBezTo>
                    <a:pt x="335719" y="125170"/>
                    <a:pt x="347193" y="128596"/>
                    <a:pt x="345606" y="142875"/>
                  </a:cubicBezTo>
                  <a:cubicBezTo>
                    <a:pt x="344497" y="152854"/>
                    <a:pt x="336081" y="171450"/>
                    <a:pt x="336081" y="171450"/>
                  </a:cubicBezTo>
                  <a:cubicBezTo>
                    <a:pt x="337669" y="176212"/>
                    <a:pt x="338599" y="181247"/>
                    <a:pt x="340844" y="185737"/>
                  </a:cubicBezTo>
                  <a:cubicBezTo>
                    <a:pt x="343404" y="190857"/>
                    <a:pt x="351757" y="194472"/>
                    <a:pt x="350369" y="200025"/>
                  </a:cubicBezTo>
                  <a:cubicBezTo>
                    <a:pt x="349151" y="204895"/>
                    <a:pt x="340844" y="203200"/>
                    <a:pt x="336081" y="204787"/>
                  </a:cubicBezTo>
                  <a:cubicBezTo>
                    <a:pt x="290854" y="234939"/>
                    <a:pt x="322261" y="218051"/>
                    <a:pt x="207494" y="209550"/>
                  </a:cubicBezTo>
                  <a:cubicBezTo>
                    <a:pt x="202487" y="209179"/>
                    <a:pt x="197595" y="207225"/>
                    <a:pt x="193206" y="204787"/>
                  </a:cubicBezTo>
                  <a:cubicBezTo>
                    <a:pt x="183199" y="199228"/>
                    <a:pt x="175923" y="187619"/>
                    <a:pt x="164631" y="185737"/>
                  </a:cubicBezTo>
                  <a:cubicBezTo>
                    <a:pt x="121876" y="178612"/>
                    <a:pt x="145653" y="182041"/>
                    <a:pt x="93194" y="176212"/>
                  </a:cubicBezTo>
                  <a:cubicBezTo>
                    <a:pt x="62135" y="165861"/>
                    <a:pt x="46538" y="158679"/>
                    <a:pt x="2706" y="176212"/>
                  </a:cubicBezTo>
                  <a:cubicBezTo>
                    <a:pt x="-4810" y="179218"/>
                    <a:pt x="5506" y="192172"/>
                    <a:pt x="7469" y="200025"/>
                  </a:cubicBezTo>
                  <a:cubicBezTo>
                    <a:pt x="10537" y="212299"/>
                    <a:pt x="13441" y="218623"/>
                    <a:pt x="21756" y="228600"/>
                  </a:cubicBezTo>
                  <a:cubicBezTo>
                    <a:pt x="26068" y="233774"/>
                    <a:pt x="30196" y="239545"/>
                    <a:pt x="36044" y="242887"/>
                  </a:cubicBezTo>
                  <a:cubicBezTo>
                    <a:pt x="41727" y="246134"/>
                    <a:pt x="48744" y="246062"/>
                    <a:pt x="55094" y="247650"/>
                  </a:cubicBezTo>
                  <a:cubicBezTo>
                    <a:pt x="59856" y="250825"/>
                    <a:pt x="63951" y="255365"/>
                    <a:pt x="69381" y="257175"/>
                  </a:cubicBezTo>
                  <a:cubicBezTo>
                    <a:pt x="78542" y="260229"/>
                    <a:pt x="88455" y="260210"/>
                    <a:pt x="97956" y="261937"/>
                  </a:cubicBezTo>
                  <a:cubicBezTo>
                    <a:pt x="105920" y="263385"/>
                    <a:pt x="113831" y="265112"/>
                    <a:pt x="121769" y="266700"/>
                  </a:cubicBezTo>
                  <a:cubicBezTo>
                    <a:pt x="124944" y="271462"/>
                    <a:pt x="127630" y="276590"/>
                    <a:pt x="131294" y="280987"/>
                  </a:cubicBezTo>
                  <a:cubicBezTo>
                    <a:pt x="140778" y="292368"/>
                    <a:pt x="161899" y="310239"/>
                    <a:pt x="174156" y="314325"/>
                  </a:cubicBezTo>
                  <a:lnTo>
                    <a:pt x="217019" y="328612"/>
                  </a:lnTo>
                  <a:lnTo>
                    <a:pt x="245594" y="338137"/>
                  </a:lnTo>
                  <a:cubicBezTo>
                    <a:pt x="274169" y="339725"/>
                    <a:pt x="302705" y="342384"/>
                    <a:pt x="331319" y="342900"/>
                  </a:cubicBezTo>
                  <a:lnTo>
                    <a:pt x="774231" y="347662"/>
                  </a:lnTo>
                  <a:lnTo>
                    <a:pt x="1464794" y="342900"/>
                  </a:lnTo>
                  <a:cubicBezTo>
                    <a:pt x="1488657" y="342602"/>
                    <a:pt x="1513015" y="343665"/>
                    <a:pt x="1536231" y="338137"/>
                  </a:cubicBezTo>
                  <a:cubicBezTo>
                    <a:pt x="1547367" y="335485"/>
                    <a:pt x="1555281" y="325437"/>
                    <a:pt x="1564806" y="319087"/>
                  </a:cubicBezTo>
                  <a:cubicBezTo>
                    <a:pt x="1584539" y="305932"/>
                    <a:pt x="1573542" y="310950"/>
                    <a:pt x="1598144" y="304800"/>
                  </a:cubicBezTo>
                  <a:cubicBezTo>
                    <a:pt x="1608678" y="294265"/>
                    <a:pt x="1613456" y="287618"/>
                    <a:pt x="1626719" y="280987"/>
                  </a:cubicBezTo>
                  <a:cubicBezTo>
                    <a:pt x="1633548" y="277572"/>
                    <a:pt x="1653957" y="272987"/>
                    <a:pt x="1660056" y="271462"/>
                  </a:cubicBezTo>
                  <a:cubicBezTo>
                    <a:pt x="1701809" y="229712"/>
                    <a:pt x="1648839" y="280810"/>
                    <a:pt x="1688631" y="247650"/>
                  </a:cubicBezTo>
                  <a:cubicBezTo>
                    <a:pt x="1693805" y="243338"/>
                    <a:pt x="1698156" y="238125"/>
                    <a:pt x="1702919" y="233362"/>
                  </a:cubicBezTo>
                  <a:cubicBezTo>
                    <a:pt x="1713454" y="201756"/>
                    <a:pt x="1709134" y="220969"/>
                    <a:pt x="1702919" y="161925"/>
                  </a:cubicBezTo>
                  <a:cubicBezTo>
                    <a:pt x="1699088" y="125534"/>
                    <a:pt x="1703495" y="136595"/>
                    <a:pt x="1688631" y="114300"/>
                  </a:cubicBezTo>
                  <a:cubicBezTo>
                    <a:pt x="1687044" y="109537"/>
                    <a:pt x="1687083" y="103869"/>
                    <a:pt x="1683869" y="100012"/>
                  </a:cubicBezTo>
                  <a:cubicBezTo>
                    <a:pt x="1680177" y="95582"/>
                    <a:pt x="1657046" y="80543"/>
                    <a:pt x="1650531" y="76200"/>
                  </a:cubicBezTo>
                  <a:cubicBezTo>
                    <a:pt x="1629482" y="44625"/>
                    <a:pt x="1654218" y="79706"/>
                    <a:pt x="1626719" y="47625"/>
                  </a:cubicBezTo>
                  <a:cubicBezTo>
                    <a:pt x="1621553" y="41598"/>
                    <a:pt x="1618529" y="33657"/>
                    <a:pt x="1612431" y="28575"/>
                  </a:cubicBezTo>
                  <a:cubicBezTo>
                    <a:pt x="1608575" y="25361"/>
                    <a:pt x="1602971" y="25191"/>
                    <a:pt x="1598144" y="23812"/>
                  </a:cubicBezTo>
                  <a:cubicBezTo>
                    <a:pt x="1582462" y="19331"/>
                    <a:pt x="1571635" y="17558"/>
                    <a:pt x="1555281" y="14287"/>
                  </a:cubicBezTo>
                  <a:cubicBezTo>
                    <a:pt x="1548931" y="11112"/>
                    <a:pt x="1543031" y="6802"/>
                    <a:pt x="1536231" y="4762"/>
                  </a:cubicBezTo>
                  <a:cubicBezTo>
                    <a:pt x="1526982" y="1987"/>
                    <a:pt x="1517312" y="0"/>
                    <a:pt x="1507656" y="0"/>
                  </a:cubicBezTo>
                  <a:cubicBezTo>
                    <a:pt x="1421916" y="0"/>
                    <a:pt x="1336206" y="3175"/>
                    <a:pt x="1250481" y="4762"/>
                  </a:cubicBezTo>
                  <a:cubicBezTo>
                    <a:pt x="1244131" y="6350"/>
                    <a:pt x="1237821" y="8105"/>
                    <a:pt x="1231431" y="9525"/>
                  </a:cubicBezTo>
                  <a:cubicBezTo>
                    <a:pt x="1213935" y="13413"/>
                    <a:pt x="1205174" y="14068"/>
                    <a:pt x="1188569" y="19050"/>
                  </a:cubicBezTo>
                  <a:cubicBezTo>
                    <a:pt x="1141404" y="33200"/>
                    <a:pt x="1178966" y="25413"/>
                    <a:pt x="1131419" y="33337"/>
                  </a:cubicBezTo>
                  <a:cubicBezTo>
                    <a:pt x="1098758" y="44225"/>
                    <a:pt x="1139296" y="31368"/>
                    <a:pt x="1093319" y="42862"/>
                  </a:cubicBezTo>
                  <a:cubicBezTo>
                    <a:pt x="1088449" y="44080"/>
                    <a:pt x="1083858" y="46246"/>
                    <a:pt x="1079031" y="47625"/>
                  </a:cubicBezTo>
                  <a:cubicBezTo>
                    <a:pt x="1072737" y="49423"/>
                    <a:pt x="1066275" y="50589"/>
                    <a:pt x="1059981" y="52387"/>
                  </a:cubicBezTo>
                  <a:cubicBezTo>
                    <a:pt x="1055154" y="53766"/>
                    <a:pt x="1050521" y="55771"/>
                    <a:pt x="1045694" y="57150"/>
                  </a:cubicBezTo>
                  <a:cubicBezTo>
                    <a:pt x="1038567" y="59186"/>
                    <a:pt x="1019973" y="62866"/>
                    <a:pt x="1012356" y="66675"/>
                  </a:cubicBezTo>
                  <a:cubicBezTo>
                    <a:pt x="1007237" y="69235"/>
                    <a:pt x="1003299" y="73875"/>
                    <a:pt x="998069" y="76200"/>
                  </a:cubicBezTo>
                  <a:cubicBezTo>
                    <a:pt x="988894" y="80278"/>
                    <a:pt x="977848" y="80156"/>
                    <a:pt x="969494" y="85725"/>
                  </a:cubicBezTo>
                  <a:lnTo>
                    <a:pt x="931394" y="9525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3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solidFill>
                  <a:prstClr val="black"/>
                </a:solidFill>
                <a:latin typeface="Times New Roman" panose="02020603050405020304" pitchFamily="18" charset="0"/>
                <a:cs typeface="Times New Roman" panose="02020603050405020304" pitchFamily="18" charset="0"/>
              </a:rPr>
              <a:t>Process of Archaeology</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solidFill>
                  <a:prstClr val="black"/>
                </a:solidFill>
                <a:latin typeface="Times New Roman" panose="02020603050405020304" pitchFamily="18" charset="0"/>
                <a:cs typeface="Times New Roman" panose="02020603050405020304" pitchFamily="18" charset="0"/>
              </a:rPr>
              <a:t>Analysis is the next step in the process.</a:t>
            </a:r>
            <a:endParaRPr lang="en-US" sz="2000" dirty="0">
              <a:solidFill>
                <a:prstClr val="black"/>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1625600"/>
            <a:ext cx="6477000" cy="4318000"/>
          </a:xfrm>
          <a:prstGeom prst="rect">
            <a:avLst/>
          </a:prstGeom>
          <a:ln>
            <a:solidFill>
              <a:schemeClr val="tx1"/>
            </a:solidFill>
          </a:ln>
        </p:spPr>
      </p:pic>
      <p:sp>
        <p:nvSpPr>
          <p:cNvPr id="3" name="TextBox 2"/>
          <p:cNvSpPr txBox="1"/>
          <p:nvPr/>
        </p:nvSpPr>
        <p:spPr>
          <a:xfrm rot="16200000">
            <a:off x="278824" y="5020389"/>
            <a:ext cx="1752600" cy="246221"/>
          </a:xfrm>
          <a:prstGeom prst="rect">
            <a:avLst/>
          </a:prstGeom>
          <a:noFill/>
        </p:spPr>
        <p:txBody>
          <a:bodyPr wrap="square" rtlCol="0">
            <a:spAutoFit/>
          </a:bodyPr>
          <a:lstStyle/>
          <a:p>
            <a:r>
              <a:rPr lang="en-US" sz="1000" dirty="0" smtClean="0">
                <a:solidFill>
                  <a:prstClr val="black"/>
                </a:solidFill>
                <a:latin typeface="Times New Roman" panose="02020603050405020304" pitchFamily="18" charset="0"/>
                <a:cs typeface="Times New Roman" panose="02020603050405020304" pitchFamily="18" charset="0"/>
              </a:rPr>
              <a:t>Photograph by George Avery</a:t>
            </a:r>
            <a:endParaRPr lang="en-US" sz="1000" dirty="0">
              <a:solidFill>
                <a:prstClr val="black"/>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H="1" flipV="1">
            <a:off x="5715000" y="4509229"/>
            <a:ext cx="1333500" cy="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629400" y="4663118"/>
            <a:ext cx="838200" cy="44228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64701" y="4355341"/>
            <a:ext cx="1285929" cy="307777"/>
          </a:xfrm>
          <a:prstGeom prst="rect">
            <a:avLst/>
          </a:prstGeom>
          <a:solidFill>
            <a:schemeClr val="bg1"/>
          </a:solidFill>
        </p:spPr>
        <p:txBody>
          <a:bodyPr wrap="none" rtlCol="0">
            <a:spAutoFit/>
          </a:bodyPr>
          <a:lstStyle/>
          <a:p>
            <a:r>
              <a:rPr lang="en-US" sz="1400" b="1" dirty="0" smtClean="0">
                <a:solidFill>
                  <a:prstClr val="black"/>
                </a:solidFill>
                <a:latin typeface="Times New Roman" panose="02020603050405020304" pitchFamily="18" charset="0"/>
                <a:cs typeface="Times New Roman" panose="02020603050405020304" pitchFamily="18" charset="0"/>
              </a:rPr>
              <a:t>Pottery guides</a:t>
            </a:r>
            <a:endParaRPr lang="en-US" sz="1400" b="1" dirty="0">
              <a:solidFill>
                <a:prstClr val="black"/>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438400" y="1902023"/>
            <a:ext cx="966931" cy="307777"/>
          </a:xfrm>
          <a:prstGeom prst="rect">
            <a:avLst/>
          </a:prstGeom>
          <a:solidFill>
            <a:schemeClr val="bg1"/>
          </a:solidFill>
        </p:spPr>
        <p:txBody>
          <a:bodyPr wrap="none" rtlCol="0">
            <a:spAutoFit/>
          </a:bodyPr>
          <a:lstStyle/>
          <a:p>
            <a:r>
              <a:rPr lang="en-US" sz="1400" b="1" dirty="0" smtClean="0">
                <a:solidFill>
                  <a:prstClr val="black"/>
                </a:solidFill>
                <a:latin typeface="Times New Roman" panose="02020603050405020304" pitchFamily="18" charset="0"/>
                <a:cs typeface="Times New Roman" panose="02020603050405020304" pitchFamily="18" charset="0"/>
              </a:rPr>
              <a:t>Rim chart</a:t>
            </a:r>
            <a:endParaRPr lang="en-US" sz="1400" b="1" dirty="0">
              <a:solidFill>
                <a:prstClr val="black"/>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a:off x="2959625" y="2286000"/>
            <a:ext cx="316975" cy="1066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553200" y="1981200"/>
            <a:ext cx="864276" cy="523220"/>
          </a:xfrm>
          <a:prstGeom prst="rect">
            <a:avLst/>
          </a:prstGeom>
          <a:solidFill>
            <a:schemeClr val="bg1"/>
          </a:solidFill>
        </p:spPr>
        <p:txBody>
          <a:bodyPr wrap="none" rtlCol="0">
            <a:spAutoFit/>
          </a:bodyPr>
          <a:lstStyle/>
          <a:p>
            <a:r>
              <a:rPr lang="en-US" sz="1400" b="1" dirty="0" smtClean="0">
                <a:solidFill>
                  <a:prstClr val="black"/>
                </a:solidFill>
                <a:latin typeface="Times New Roman" panose="02020603050405020304" pitchFamily="18" charset="0"/>
                <a:cs typeface="Times New Roman" panose="02020603050405020304" pitchFamily="18" charset="0"/>
              </a:rPr>
              <a:t>Artifacts</a:t>
            </a:r>
          </a:p>
          <a:p>
            <a:r>
              <a:rPr lang="en-US" sz="1400" b="1" dirty="0" smtClean="0">
                <a:solidFill>
                  <a:prstClr val="black"/>
                </a:solidFill>
                <a:latin typeface="Times New Roman" panose="02020603050405020304" pitchFamily="18" charset="0"/>
                <a:cs typeface="Times New Roman" panose="02020603050405020304" pitchFamily="18" charset="0"/>
              </a:rPr>
              <a:t>from site</a:t>
            </a:r>
            <a:endParaRPr lang="en-US" sz="1400" b="1" dirty="0">
              <a:solidFill>
                <a:prstClr val="black"/>
              </a:solidFill>
              <a:latin typeface="Times New Roman" panose="02020603050405020304" pitchFamily="18" charset="0"/>
              <a:cs typeface="Times New Roman" panose="02020603050405020304" pitchFamily="18" charset="0"/>
            </a:endParaRPr>
          </a:p>
        </p:txBody>
      </p:sp>
      <p:cxnSp>
        <p:nvCxnSpPr>
          <p:cNvPr id="32" name="Straight Arrow Connector 31"/>
          <p:cNvCxnSpPr/>
          <p:nvPr/>
        </p:nvCxnSpPr>
        <p:spPr>
          <a:xfrm flipH="1">
            <a:off x="6096000" y="2547610"/>
            <a:ext cx="838200" cy="110999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934200" y="2547610"/>
            <a:ext cx="0" cy="123699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562600" y="2547610"/>
            <a:ext cx="1371600" cy="80519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032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11" name="TextBox 10"/>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How does an archaeologist know how old something is?</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134446" y="2590800"/>
            <a:ext cx="2887329" cy="1569660"/>
          </a:xfrm>
          <a:prstGeom prst="rect">
            <a:avLst/>
          </a:prstGeom>
          <a:noFill/>
        </p:spPr>
        <p:txBody>
          <a:bodyPr wrap="none" rtlCol="0">
            <a:spAutoFit/>
          </a:bodyPr>
          <a:lstStyle/>
          <a:p>
            <a:pPr algn="ctr"/>
            <a:r>
              <a:rPr lang="en-US" sz="3200" dirty="0" smtClean="0">
                <a:latin typeface="Times New Roman" panose="02020603050405020304" pitchFamily="18" charset="0"/>
                <a:cs typeface="Times New Roman" panose="02020603050405020304" pitchFamily="18" charset="0"/>
              </a:rPr>
              <a:t>Absolute Dating</a:t>
            </a:r>
          </a:p>
          <a:p>
            <a:pPr algn="ctr"/>
            <a:endParaRPr lang="en-US" sz="3200" dirty="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Relative Dating</a:t>
            </a:r>
            <a:endParaRPr lang="en-US"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827"/>
          <a:stretch/>
        </p:blipFill>
        <p:spPr bwMode="auto">
          <a:xfrm>
            <a:off x="762000" y="1517530"/>
            <a:ext cx="1752600" cy="185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98751" y="3657600"/>
            <a:ext cx="2194174" cy="1676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47590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10250" y="2225040"/>
            <a:ext cx="2876550" cy="2301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1600200"/>
            <a:ext cx="2292407" cy="2926080"/>
          </a:xfrm>
          <a:prstGeom prst="rect">
            <a:avLst/>
          </a:prstGeom>
          <a:ln>
            <a:solidFill>
              <a:schemeClr val="tx1"/>
            </a:solidFill>
          </a:ln>
        </p:spPr>
      </p:pic>
      <p:sp>
        <p:nvSpPr>
          <p:cNvPr id="7" name="TextBox 6"/>
          <p:cNvSpPr txBox="1"/>
          <p:nvPr/>
        </p:nvSpPr>
        <p:spPr>
          <a:xfrm>
            <a:off x="457200" y="4526280"/>
            <a:ext cx="2292407"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Living Carbon-14</a:t>
            </a:r>
            <a:endParaRPr lang="en-US" sz="12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810250" y="4555569"/>
            <a:ext cx="2876550"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Dead Carbon-14</a:t>
            </a:r>
            <a:endParaRPr lang="en-US" sz="1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048000" y="2895600"/>
            <a:ext cx="2367337" cy="1077218"/>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Half Life of Carbon-14</a:t>
            </a:r>
            <a:endParaRPr lang="en-US" sz="3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112428" y="5056108"/>
            <a:ext cx="90281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K</a:t>
            </a:r>
            <a:r>
              <a:rPr lang="en-US" b="1" dirty="0" smtClean="0">
                <a:latin typeface="Times New Roman" panose="02020603050405020304" pitchFamily="18" charset="0"/>
                <a:cs typeface="Times New Roman" panose="02020603050405020304" pitchFamily="18" charset="0"/>
              </a:rPr>
              <a:t>nown</a:t>
            </a:r>
            <a:endParaRPr lang="en-US"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675291" y="5044440"/>
            <a:ext cx="1146468"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Unknown</a:t>
            </a:r>
            <a:endParaRPr 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608566" y="5068669"/>
            <a:ext cx="1287532" cy="646331"/>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Known</a:t>
            </a:r>
          </a:p>
          <a:p>
            <a:pPr algn="ctr"/>
            <a:r>
              <a:rPr lang="en-US" b="1" dirty="0" smtClean="0">
                <a:latin typeface="Times New Roman" panose="02020603050405020304" pitchFamily="18" charset="0"/>
                <a:cs typeface="Times New Roman" panose="02020603050405020304" pitchFamily="18" charset="0"/>
              </a:rPr>
              <a:t>5,730 years</a:t>
            </a:r>
            <a:endParaRPr lang="en-US" b="1"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1563834" y="4811637"/>
            <a:ext cx="0" cy="2836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248524" y="4811637"/>
            <a:ext cx="0" cy="2836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6" idx="0"/>
          </p:cNvCxnSpPr>
          <p:nvPr/>
        </p:nvCxnSpPr>
        <p:spPr>
          <a:xfrm>
            <a:off x="4231668" y="3972818"/>
            <a:ext cx="20664" cy="10958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Carbon-14 dating can tell the age of things up to 50,000 years old.</a:t>
            </a:r>
            <a:endParaRPr lang="en-US" sz="2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43338" y="1331912"/>
            <a:ext cx="1431644" cy="130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rot="16200000">
            <a:off x="7847885" y="3556605"/>
            <a:ext cx="1905001" cy="246221"/>
          </a:xfrm>
          <a:prstGeom prst="rect">
            <a:avLst/>
          </a:prstGeom>
          <a:noFill/>
        </p:spPr>
        <p:txBody>
          <a:bodyPr wrap="square" rtlCol="0">
            <a:spAutoFit/>
          </a:bodyPr>
          <a:lstStyle/>
          <a:p>
            <a:r>
              <a:rPr lang="en-US" sz="1000" dirty="0" smtClean="0">
                <a:solidFill>
                  <a:prstClr val="black"/>
                </a:solidFill>
                <a:latin typeface="Times New Roman" panose="02020603050405020304" pitchFamily="18" charset="0"/>
                <a:cs typeface="Times New Roman" panose="02020603050405020304" pitchFamily="18" charset="0"/>
              </a:rPr>
              <a:t>Courtesy, National Park Service</a:t>
            </a:r>
            <a:endParaRPr lang="en-US" sz="1000" dirty="0">
              <a:solidFill>
                <a:prstClr val="black"/>
              </a:solidFill>
              <a:latin typeface="Times New Roman" panose="02020603050405020304" pitchFamily="18" charset="0"/>
              <a:cs typeface="Times New Roman" panose="02020603050405020304" pitchFamily="18" charset="0"/>
            </a:endParaRPr>
          </a:p>
        </p:txBody>
      </p:sp>
      <p:sp>
        <p:nvSpPr>
          <p:cNvPr id="22" name="TextBox 21"/>
          <p:cNvSpPr txBox="1"/>
          <p:nvPr/>
        </p:nvSpPr>
        <p:spPr>
          <a:xfrm rot="16200000">
            <a:off x="-542210" y="3619390"/>
            <a:ext cx="1752600" cy="246221"/>
          </a:xfrm>
          <a:prstGeom prst="rect">
            <a:avLst/>
          </a:prstGeom>
          <a:noFill/>
        </p:spPr>
        <p:txBody>
          <a:bodyPr wrap="square" rtlCol="0">
            <a:spAutoFit/>
          </a:bodyPr>
          <a:lstStyle/>
          <a:p>
            <a:r>
              <a:rPr lang="en-US" sz="1000" dirty="0">
                <a:solidFill>
                  <a:prstClr val="black"/>
                </a:solidFill>
                <a:latin typeface="Times New Roman" panose="02020603050405020304" pitchFamily="18" charset="0"/>
                <a:cs typeface="Times New Roman" panose="02020603050405020304" pitchFamily="18" charset="0"/>
              </a:rPr>
              <a:t>© A-Z Animals</a:t>
            </a:r>
          </a:p>
        </p:txBody>
      </p:sp>
    </p:spTree>
    <p:extLst>
      <p:ext uri="{BB962C8B-B14F-4D97-AF65-F5344CB8AC3E}">
        <p14:creationId xmlns:p14="http://schemas.microsoft.com/office/powerpoint/2010/main" val="214311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14" name="TextBox 13"/>
          <p:cNvSpPr txBox="1"/>
          <p:nvPr/>
        </p:nvSpPr>
        <p:spPr>
          <a:xfrm>
            <a:off x="304800" y="6153090"/>
            <a:ext cx="85637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Relative dating is another way an archaeologist can tell the age of something.</a:t>
            </a:r>
            <a:endParaRPr lang="en-US" sz="2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64" y="1447800"/>
            <a:ext cx="5620536" cy="4533918"/>
          </a:xfrm>
          <a:prstGeom prst="rect">
            <a:avLst/>
          </a:prstGeom>
        </p:spPr>
      </p:pic>
      <p:grpSp>
        <p:nvGrpSpPr>
          <p:cNvPr id="18" name="Group 17"/>
          <p:cNvGrpSpPr/>
          <p:nvPr/>
        </p:nvGrpSpPr>
        <p:grpSpPr>
          <a:xfrm>
            <a:off x="6894359" y="1595718"/>
            <a:ext cx="1944841" cy="4085613"/>
            <a:chOff x="6443482" y="1595718"/>
            <a:chExt cx="1944841" cy="4085613"/>
          </a:xfrm>
        </p:grpSpPr>
        <p:sp>
          <p:nvSpPr>
            <p:cNvPr id="6" name="TextBox 5"/>
            <p:cNvSpPr txBox="1"/>
            <p:nvPr/>
          </p:nvSpPr>
          <p:spPr>
            <a:xfrm>
              <a:off x="6642847" y="1595718"/>
              <a:ext cx="1410964"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Key to symbols:</a:t>
              </a:r>
              <a:endParaRPr lang="en-US" sz="14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9341" y="1908166"/>
              <a:ext cx="1597859" cy="1885185"/>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6873" y="5181600"/>
              <a:ext cx="782911" cy="499731"/>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43482" y="3733800"/>
              <a:ext cx="1944841" cy="1716609"/>
            </a:xfrm>
            <a:prstGeom prst="rect">
              <a:avLst/>
            </a:prstGeom>
          </p:spPr>
        </p:pic>
      </p:grpSp>
      <p:sp>
        <p:nvSpPr>
          <p:cNvPr id="19" name="TextBox 18"/>
          <p:cNvSpPr txBox="1"/>
          <p:nvPr/>
        </p:nvSpPr>
        <p:spPr>
          <a:xfrm>
            <a:off x="5813317" y="2542401"/>
            <a:ext cx="739883" cy="276999"/>
          </a:xfrm>
          <a:prstGeom prst="rect">
            <a:avLst/>
          </a:prstGeom>
          <a:noFill/>
        </p:spPr>
        <p:txBody>
          <a:bodyPr wrap="none" rtlCol="0">
            <a:spAutoFit/>
          </a:bodyPr>
          <a:lstStyle/>
          <a:p>
            <a:r>
              <a:rPr lang="en-US" sz="1200" b="1" dirty="0" smtClean="0">
                <a:solidFill>
                  <a:srgbClr val="C00000"/>
                </a:solidFill>
                <a:latin typeface="Times New Roman" panose="02020603050405020304" pitchFamily="18" charset="0"/>
                <a:cs typeface="Times New Roman" panose="02020603050405020304" pitchFamily="18" charset="0"/>
              </a:rPr>
              <a:t>Younger</a:t>
            </a:r>
            <a:endParaRPr lang="en-US" sz="1200" b="1" dirty="0">
              <a:solidFill>
                <a:srgbClr val="C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906010" y="4648200"/>
            <a:ext cx="570990" cy="276999"/>
          </a:xfrm>
          <a:prstGeom prst="rect">
            <a:avLst/>
          </a:prstGeom>
          <a:noFill/>
        </p:spPr>
        <p:txBody>
          <a:bodyPr wrap="none" rtlCol="0">
            <a:spAutoFit/>
          </a:bodyPr>
          <a:lstStyle/>
          <a:p>
            <a:r>
              <a:rPr lang="en-US" sz="1200" b="1" dirty="0" smtClean="0">
                <a:solidFill>
                  <a:srgbClr val="C00000"/>
                </a:solidFill>
                <a:latin typeface="Times New Roman" panose="02020603050405020304" pitchFamily="18" charset="0"/>
                <a:cs typeface="Times New Roman" panose="02020603050405020304" pitchFamily="18" charset="0"/>
              </a:rPr>
              <a:t>Older</a:t>
            </a:r>
            <a:endParaRPr lang="en-US" sz="1200" b="1" dirty="0">
              <a:solidFill>
                <a:srgbClr val="C00000"/>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H="1">
            <a:off x="6183258" y="2819400"/>
            <a:ext cx="8248" cy="1772704"/>
          </a:xfrm>
          <a:prstGeom prst="straightConnector1">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1255141" y="3957290"/>
            <a:ext cx="2967479"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Images courtesy of Delaware Dept. of Transportation</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288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7" name="TextBox 6"/>
          <p:cNvSpPr txBox="1"/>
          <p:nvPr/>
        </p:nvSpPr>
        <p:spPr>
          <a:xfrm>
            <a:off x="1905000" y="1447800"/>
            <a:ext cx="5638800" cy="4031873"/>
          </a:xfrm>
          <a:prstGeom prst="rect">
            <a:avLst/>
          </a:prstGeom>
          <a:noFill/>
        </p:spPr>
        <p:txBody>
          <a:bodyPr wrap="square" rtlCol="0">
            <a:spAutoFit/>
          </a:bodyPr>
          <a:lstStyle/>
          <a:p>
            <a:pPr marL="285750" indent="-28575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What is archaeology?</a:t>
            </a:r>
          </a:p>
          <a:p>
            <a:pPr marL="742950" lvl="1" indent="-28575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Language of archaeology</a:t>
            </a:r>
          </a:p>
          <a:p>
            <a:pPr marL="285750" indent="-285750">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Archaeology as a career</a:t>
            </a:r>
          </a:p>
          <a:p>
            <a:pPr marL="285750" indent="-285750">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The process of archaeology</a:t>
            </a:r>
          </a:p>
          <a:p>
            <a:endParaRPr lang="en-US" sz="32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Why do archaeology?</a:t>
            </a:r>
          </a:p>
        </p:txBody>
      </p:sp>
    </p:spTree>
    <p:extLst>
      <p:ext uri="{BB962C8B-B14F-4D97-AF65-F5344CB8AC3E}">
        <p14:creationId xmlns:p14="http://schemas.microsoft.com/office/powerpoint/2010/main" val="3131496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426677" y="1402124"/>
            <a:ext cx="4138928" cy="4598809"/>
          </a:xfrm>
          <a:prstGeom prst="rect">
            <a:avLst/>
          </a:prstGeom>
        </p:spPr>
      </p:pic>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This shows what we know so far about the process of archaeology.</a:t>
            </a: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267200" y="3429000"/>
            <a:ext cx="556563"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Site</a:t>
            </a:r>
            <a:endParaRPr lang="en-US"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959487" y="2106318"/>
            <a:ext cx="1137215" cy="338554"/>
          </a:xfrm>
          <a:prstGeom prst="rect">
            <a:avLst/>
          </a:prstGeom>
          <a:noFill/>
        </p:spPr>
        <p:txBody>
          <a:bodyPr wrap="squar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Research</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1" name="TextBox 10"/>
          <p:cNvSpPr txBox="1"/>
          <p:nvPr/>
        </p:nvSpPr>
        <p:spPr>
          <a:xfrm rot="3480715">
            <a:off x="5020460" y="2736205"/>
            <a:ext cx="1348446" cy="338554"/>
          </a:xfrm>
          <a:prstGeom prst="rect">
            <a:avLst/>
          </a:prstGeom>
          <a:noFill/>
        </p:spPr>
        <p:txBody>
          <a:bodyPr wrap="non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Hypotheses</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2" name="TextBox 11"/>
          <p:cNvSpPr txBox="1"/>
          <p:nvPr/>
        </p:nvSpPr>
        <p:spPr>
          <a:xfrm rot="18130704">
            <a:off x="5068535" y="4214463"/>
            <a:ext cx="1289969" cy="338554"/>
          </a:xfrm>
          <a:prstGeom prst="rect">
            <a:avLst/>
          </a:prstGeom>
          <a:noFill/>
        </p:spPr>
        <p:txBody>
          <a:bodyPr wrap="non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Excavation</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3" name="TextBox 12"/>
          <p:cNvSpPr txBox="1"/>
          <p:nvPr/>
        </p:nvSpPr>
        <p:spPr>
          <a:xfrm>
            <a:off x="3976289" y="4850524"/>
            <a:ext cx="1191421" cy="338554"/>
          </a:xfrm>
          <a:prstGeom prst="rect">
            <a:avLst/>
          </a:prstGeom>
          <a:noFill/>
        </p:spPr>
        <p:txBody>
          <a:bodyPr wrap="squar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Analysis</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5" name="TextBox 14"/>
          <p:cNvSpPr txBox="1"/>
          <p:nvPr/>
        </p:nvSpPr>
        <p:spPr>
          <a:xfrm rot="21430366">
            <a:off x="3489072" y="2240577"/>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rot="21430366">
            <a:off x="2890828" y="3751133"/>
            <a:ext cx="443475"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80999" y="3362533"/>
            <a:ext cx="1688283"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Publication</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858000" y="3336667"/>
            <a:ext cx="2059410"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Interpretation</a:t>
            </a:r>
            <a:endParaRPr lang="en-US"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393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Interpretation means to tell the story of a site.</a:t>
            </a:r>
            <a:endParaRPr lang="en-US" sz="2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01748" y="2071469"/>
            <a:ext cx="1922321" cy="646331"/>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What did this site</a:t>
            </a:r>
          </a:p>
          <a:p>
            <a:pPr algn="ctr"/>
            <a:r>
              <a:rPr lang="en-US" b="1" dirty="0" smtClean="0">
                <a:latin typeface="Times New Roman" panose="02020603050405020304" pitchFamily="18" charset="0"/>
                <a:cs typeface="Times New Roman" panose="02020603050405020304" pitchFamily="18" charset="0"/>
              </a:rPr>
              <a:t>look like?</a:t>
            </a:r>
            <a:endParaRPr lang="en-US"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86252" y="1676400"/>
            <a:ext cx="3825608" cy="404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6279821" y="1527035"/>
            <a:ext cx="2191626" cy="646331"/>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What kind of people</a:t>
            </a:r>
          </a:p>
          <a:p>
            <a:pPr algn="ctr"/>
            <a:r>
              <a:rPr lang="en-US" b="1" dirty="0">
                <a:latin typeface="Times New Roman" panose="02020603050405020304" pitchFamily="18" charset="0"/>
                <a:cs typeface="Times New Roman" panose="02020603050405020304" pitchFamily="18" charset="0"/>
              </a:rPr>
              <a:t>l</a:t>
            </a:r>
            <a:r>
              <a:rPr lang="en-US" b="1" dirty="0" smtClean="0">
                <a:latin typeface="Times New Roman" panose="02020603050405020304" pitchFamily="18" charset="0"/>
                <a:cs typeface="Times New Roman" panose="02020603050405020304" pitchFamily="18" charset="0"/>
              </a:rPr>
              <a:t>ived here?</a:t>
            </a:r>
          </a:p>
        </p:txBody>
      </p:sp>
      <p:sp>
        <p:nvSpPr>
          <p:cNvPr id="21" name="TextBox 20"/>
          <p:cNvSpPr txBox="1"/>
          <p:nvPr/>
        </p:nvSpPr>
        <p:spPr>
          <a:xfrm>
            <a:off x="6383285" y="4063999"/>
            <a:ext cx="2242922" cy="646331"/>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What kinds of things</a:t>
            </a:r>
          </a:p>
          <a:p>
            <a:pPr algn="ctr"/>
            <a:r>
              <a:rPr lang="en-US" b="1" dirty="0" smtClean="0">
                <a:latin typeface="Times New Roman" panose="02020603050405020304" pitchFamily="18" charset="0"/>
                <a:cs typeface="Times New Roman" panose="02020603050405020304" pitchFamily="18" charset="0"/>
              </a:rPr>
              <a:t>did they do here?</a:t>
            </a:r>
          </a:p>
        </p:txBody>
      </p:sp>
      <p:sp>
        <p:nvSpPr>
          <p:cNvPr id="8" name="Oval Callout 7"/>
          <p:cNvSpPr/>
          <p:nvPr/>
        </p:nvSpPr>
        <p:spPr>
          <a:xfrm>
            <a:off x="533400" y="1611311"/>
            <a:ext cx="2122163" cy="1498522"/>
          </a:xfrm>
          <a:prstGeom prst="wedgeEllipseCallout">
            <a:avLst>
              <a:gd name="adj1" fmla="val 92467"/>
              <a:gd name="adj2" fmla="val 144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Callout 16"/>
          <p:cNvSpPr/>
          <p:nvPr/>
        </p:nvSpPr>
        <p:spPr>
          <a:xfrm>
            <a:off x="6146963" y="982602"/>
            <a:ext cx="2457337" cy="1735198"/>
          </a:xfrm>
          <a:prstGeom prst="wedgeEllipseCallout">
            <a:avLst>
              <a:gd name="adj1" fmla="val -76925"/>
              <a:gd name="adj2" fmla="val 346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Callout 17"/>
          <p:cNvSpPr/>
          <p:nvPr/>
        </p:nvSpPr>
        <p:spPr>
          <a:xfrm>
            <a:off x="6297310" y="3519566"/>
            <a:ext cx="2457337" cy="1735198"/>
          </a:xfrm>
          <a:prstGeom prst="wedgeEllipseCallout">
            <a:avLst>
              <a:gd name="adj1" fmla="val -81806"/>
              <a:gd name="adj2" fmla="val -681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4105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Publication is the last step in the process of archaeology.</a:t>
            </a:r>
            <a:endParaRPr lang="en-US" sz="2000" dirty="0">
              <a:latin typeface="Times New Roman" panose="02020603050405020304" pitchFamily="18" charset="0"/>
              <a:cs typeface="Times New Roman" panose="02020603050405020304" pitchFamily="18" charset="0"/>
            </a:endParaRPr>
          </a:p>
        </p:txBody>
      </p:sp>
      <p:pic>
        <p:nvPicPr>
          <p:cNvPr id="1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41160" y="1828800"/>
            <a:ext cx="1964640" cy="29355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800" y="2614604"/>
            <a:ext cx="1949361" cy="29465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rot="16200000">
            <a:off x="2837719" y="4324510"/>
            <a:ext cx="638316"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Journal</a:t>
            </a:r>
            <a:endParaRPr lang="en-US" sz="1200" dirty="0">
              <a:latin typeface="Times New Roman" panose="02020603050405020304" pitchFamily="18" charset="0"/>
              <a:cs typeface="Times New Roman" panose="02020603050405020304" pitchFamily="18" charset="0"/>
            </a:endParaRPr>
          </a:p>
        </p:txBody>
      </p:sp>
      <p:sp>
        <p:nvSpPr>
          <p:cNvPr id="19" name="TextBox 18"/>
          <p:cNvSpPr txBox="1"/>
          <p:nvPr/>
        </p:nvSpPr>
        <p:spPr>
          <a:xfrm rot="16200000">
            <a:off x="5562615" y="5165055"/>
            <a:ext cx="518091"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Book</a:t>
            </a:r>
            <a:endParaRPr lang="en-US" sz="1200" dirty="0">
              <a:latin typeface="Times New Roman" panose="02020603050405020304" pitchFamily="18" charset="0"/>
              <a:cs typeface="Times New Roman" panose="02020603050405020304" pitchFamily="18" charset="0"/>
            </a:endParaRPr>
          </a:p>
        </p:txBody>
      </p:sp>
      <p:sp>
        <p:nvSpPr>
          <p:cNvPr id="20" name="TextBox 19"/>
          <p:cNvSpPr txBox="1"/>
          <p:nvPr/>
        </p:nvSpPr>
        <p:spPr>
          <a:xfrm rot="16200000">
            <a:off x="8079650" y="4264398"/>
            <a:ext cx="758541"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Brochure</a:t>
            </a:r>
            <a:endParaRPr lang="en-US" sz="1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l="1374" t="1" r="1341" b="1964"/>
          <a:stretch/>
        </p:blipFill>
        <p:spPr>
          <a:xfrm>
            <a:off x="766649" y="1828800"/>
            <a:ext cx="2256157" cy="2935511"/>
          </a:xfrm>
          <a:prstGeom prst="rect">
            <a:avLst/>
          </a:prstGeom>
          <a:ln>
            <a:solidFill>
              <a:schemeClr val="tx1"/>
            </a:solidFill>
          </a:ln>
        </p:spPr>
      </p:pic>
    </p:spTree>
    <p:extLst>
      <p:ext uri="{BB962C8B-B14F-4D97-AF65-F5344CB8AC3E}">
        <p14:creationId xmlns:p14="http://schemas.microsoft.com/office/powerpoint/2010/main" val="2684067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The circle is complete!</a:t>
            </a:r>
            <a:endParaRPr lang="en-US" sz="2000"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467639" y="1320495"/>
            <a:ext cx="4138928" cy="4598809"/>
            <a:chOff x="2467639" y="1320495"/>
            <a:chExt cx="4138928" cy="4598809"/>
          </a:xfrm>
        </p:grpSpPr>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467639" y="1320495"/>
              <a:ext cx="4138928" cy="4598809"/>
            </a:xfrm>
            <a:prstGeom prst="rect">
              <a:avLst/>
            </a:prstGeom>
          </p:spPr>
        </p:pic>
        <p:grpSp>
          <p:nvGrpSpPr>
            <p:cNvPr id="3" name="Group 2"/>
            <p:cNvGrpSpPr/>
            <p:nvPr/>
          </p:nvGrpSpPr>
          <p:grpSpPr>
            <a:xfrm>
              <a:off x="3182836" y="2067170"/>
              <a:ext cx="2884834" cy="3103382"/>
              <a:chOff x="-4138047" y="2454745"/>
              <a:chExt cx="2884834" cy="3103382"/>
            </a:xfrm>
          </p:grpSpPr>
          <p:sp>
            <p:nvSpPr>
              <p:cNvPr id="7" name="TextBox 6"/>
              <p:cNvSpPr txBox="1"/>
              <p:nvPr/>
            </p:nvSpPr>
            <p:spPr>
              <a:xfrm>
                <a:off x="-3057675" y="3747588"/>
                <a:ext cx="556563"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Site</a:t>
                </a:r>
                <a:endParaRPr lang="en-US"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289071" y="2454745"/>
                <a:ext cx="1127232" cy="338554"/>
              </a:xfrm>
              <a:prstGeom prst="rect">
                <a:avLst/>
              </a:prstGeom>
              <a:noFill/>
            </p:spPr>
            <p:txBody>
              <a:bodyPr wrap="non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Research</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0" name="TextBox 9"/>
              <p:cNvSpPr txBox="1"/>
              <p:nvPr/>
            </p:nvSpPr>
            <p:spPr>
              <a:xfrm rot="3206748">
                <a:off x="-2265004" y="3114623"/>
                <a:ext cx="1348446" cy="338554"/>
              </a:xfrm>
              <a:prstGeom prst="rect">
                <a:avLst/>
              </a:prstGeom>
              <a:noFill/>
            </p:spPr>
            <p:txBody>
              <a:bodyPr wrap="non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Hypotheses</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1" name="TextBox 10"/>
              <p:cNvSpPr txBox="1"/>
              <p:nvPr/>
            </p:nvSpPr>
            <p:spPr>
              <a:xfrm rot="18271197">
                <a:off x="-2175247" y="4334150"/>
                <a:ext cx="1505513" cy="338554"/>
              </a:xfrm>
              <a:prstGeom prst="rect">
                <a:avLst/>
              </a:prstGeom>
              <a:noFill/>
            </p:spPr>
            <p:txBody>
              <a:bodyPr wrap="squar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Excavation</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2" name="TextBox 11"/>
              <p:cNvSpPr txBox="1"/>
              <p:nvPr/>
            </p:nvSpPr>
            <p:spPr>
              <a:xfrm>
                <a:off x="-3364789" y="5219573"/>
                <a:ext cx="1278668" cy="338554"/>
              </a:xfrm>
              <a:prstGeom prst="rect">
                <a:avLst/>
              </a:prstGeom>
              <a:noFill/>
            </p:spPr>
            <p:txBody>
              <a:bodyPr wrap="squar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Analysis</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3" name="TextBox 12"/>
              <p:cNvSpPr txBox="1"/>
              <p:nvPr/>
            </p:nvSpPr>
            <p:spPr>
              <a:xfrm rot="3632025">
                <a:off x="-4766506" y="4513980"/>
                <a:ext cx="1605504" cy="338554"/>
              </a:xfrm>
              <a:prstGeom prst="rect">
                <a:avLst/>
              </a:prstGeom>
              <a:noFill/>
            </p:spPr>
            <p:txBody>
              <a:bodyPr wrap="non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Interpretation</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5" name="TextBox 14"/>
              <p:cNvSpPr txBox="1"/>
              <p:nvPr/>
            </p:nvSpPr>
            <p:spPr>
              <a:xfrm rot="18488426">
                <a:off x="-4638825" y="3044274"/>
                <a:ext cx="1340110" cy="338554"/>
              </a:xfrm>
              <a:prstGeom prst="rect">
                <a:avLst/>
              </a:prstGeom>
              <a:noFill/>
            </p:spPr>
            <p:txBody>
              <a:bodyPr wrap="non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Publication</a:t>
                </a:r>
                <a:endParaRPr lang="en-US" sz="1600" b="1" dirty="0">
                  <a:solidFill>
                    <a:schemeClr val="bg1"/>
                  </a:solidFill>
                  <a:latin typeface="Rockwell" panose="02060603020205020403" pitchFamily="18" charset="0"/>
                  <a:cs typeface="Times New Roman" panose="02020603050405020304" pitchFamily="18" charset="0"/>
                </a:endParaRPr>
              </a:p>
            </p:txBody>
          </p:sp>
        </p:grpSp>
      </p:grpSp>
    </p:spTree>
    <p:extLst>
      <p:ext uri="{BB962C8B-B14F-4D97-AF65-F5344CB8AC3E}">
        <p14:creationId xmlns:p14="http://schemas.microsoft.com/office/powerpoint/2010/main" val="1450657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8" name="TextBox 7"/>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Why do we study the past?</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533765" y="914400"/>
            <a:ext cx="2133600" cy="4708981"/>
          </a:xfrm>
          <a:prstGeom prst="rect">
            <a:avLst/>
          </a:prstGeom>
          <a:noFill/>
        </p:spPr>
        <p:txBody>
          <a:bodyPr wrap="square" rtlCol="0">
            <a:spAutoFit/>
          </a:bodyPr>
          <a:lstStyle/>
          <a:p>
            <a:pPr algn="ctr"/>
            <a:r>
              <a:rPr lang="en-US" sz="30000" dirty="0" smtClean="0">
                <a:latin typeface="Algerian" panose="04020705040A02060702" pitchFamily="82" charset="0"/>
              </a:rPr>
              <a:t>?</a:t>
            </a:r>
            <a:endParaRPr lang="en-US" sz="30000" dirty="0">
              <a:latin typeface="Algerian" panose="04020705040A02060702" pitchFamily="82" charset="0"/>
            </a:endParaRPr>
          </a:p>
        </p:txBody>
      </p:sp>
      <p:sp>
        <p:nvSpPr>
          <p:cNvPr id="3" name="TextBox 2"/>
          <p:cNvSpPr txBox="1"/>
          <p:nvPr/>
        </p:nvSpPr>
        <p:spPr>
          <a:xfrm rot="1247732">
            <a:off x="296796" y="2122916"/>
            <a:ext cx="3012363" cy="369332"/>
          </a:xfrm>
          <a:prstGeom prst="rect">
            <a:avLst/>
          </a:prstGeom>
          <a:noFill/>
        </p:spPr>
        <p:txBody>
          <a:bodyPr wrap="none" rtlCol="0">
            <a:spAutoFit/>
          </a:bodyPr>
          <a:lstStyle/>
          <a:p>
            <a:r>
              <a:rPr lang="en-US" b="1" dirty="0" smtClean="0">
                <a:solidFill>
                  <a:srgbClr val="C00000"/>
                </a:solidFill>
                <a:latin typeface="Times New Roman" panose="02020603050405020304" pitchFamily="18" charset="0"/>
                <a:cs typeface="Times New Roman" panose="02020603050405020304" pitchFamily="18" charset="0"/>
              </a:rPr>
              <a:t>How long ago was this built?</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rot="20463748">
            <a:off x="599234" y="3829791"/>
            <a:ext cx="2608406" cy="369332"/>
          </a:xfrm>
          <a:prstGeom prst="rect">
            <a:avLst/>
          </a:prstGeom>
          <a:noFill/>
        </p:spPr>
        <p:txBody>
          <a:bodyPr wrap="none" rtlCol="0">
            <a:spAutoFit/>
          </a:bodyPr>
          <a:lstStyle/>
          <a:p>
            <a:r>
              <a:rPr lang="en-US" b="1" dirty="0" smtClean="0">
                <a:solidFill>
                  <a:srgbClr val="C00000"/>
                </a:solidFill>
                <a:latin typeface="Times New Roman" panose="02020603050405020304" pitchFamily="18" charset="0"/>
                <a:cs typeface="Times New Roman" panose="02020603050405020304" pitchFamily="18" charset="0"/>
              </a:rPr>
              <a:t>Who built this and why?</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rot="1075766">
            <a:off x="6030818" y="3919117"/>
            <a:ext cx="2448106" cy="369332"/>
          </a:xfrm>
          <a:prstGeom prst="rect">
            <a:avLst/>
          </a:prstGeom>
          <a:noFill/>
        </p:spPr>
        <p:txBody>
          <a:bodyPr wrap="none" rtlCol="0">
            <a:spAutoFit/>
          </a:bodyPr>
          <a:lstStyle/>
          <a:p>
            <a:r>
              <a:rPr lang="en-US" b="1" dirty="0" smtClean="0">
                <a:solidFill>
                  <a:srgbClr val="C00000"/>
                </a:solidFill>
                <a:latin typeface="Times New Roman" panose="02020603050405020304" pitchFamily="18" charset="0"/>
                <a:cs typeface="Times New Roman" panose="02020603050405020304" pitchFamily="18" charset="0"/>
              </a:rPr>
              <a:t>How did colonists live?</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rot="20074007">
            <a:off x="5558540" y="2001065"/>
            <a:ext cx="3057247" cy="369332"/>
          </a:xfrm>
          <a:prstGeom prst="rect">
            <a:avLst/>
          </a:prstGeom>
          <a:noFill/>
        </p:spPr>
        <p:txBody>
          <a:bodyPr wrap="none" rtlCol="0">
            <a:spAutoFit/>
          </a:bodyPr>
          <a:lstStyle/>
          <a:p>
            <a:r>
              <a:rPr lang="en-US" b="1" dirty="0" smtClean="0">
                <a:solidFill>
                  <a:srgbClr val="C00000"/>
                </a:solidFill>
                <a:latin typeface="Times New Roman" panose="02020603050405020304" pitchFamily="18" charset="0"/>
                <a:cs typeface="Times New Roman" panose="02020603050405020304" pitchFamily="18" charset="0"/>
              </a:rPr>
              <a:t>What did ancient people eat?</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269157" y="5410200"/>
            <a:ext cx="4024820"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Were the people like me?</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589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8" name="TextBox 7"/>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Why should we preserve the past?</a:t>
            </a:r>
            <a:endParaRPr lang="en-US" sz="20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4737" y="1341434"/>
            <a:ext cx="4811656" cy="4811656"/>
          </a:xfrm>
          <a:prstGeom prst="rect">
            <a:avLst/>
          </a:prstGeom>
        </p:spPr>
      </p:pic>
      <p:sp>
        <p:nvSpPr>
          <p:cNvPr id="12" name="TextBox 11"/>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Archaeological sites are one of a kind.</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434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Compare</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Update your ideas about archaeology.</a:t>
            </a:r>
            <a:endParaRPr lang="en-US" sz="2000" dirty="0">
              <a:latin typeface="Times New Roman" panose="02020603050405020304" pitchFamily="18" charset="0"/>
              <a:cs typeface="Times New Roman" panose="02020603050405020304" pitchFamily="18" charset="0"/>
            </a:endParaRPr>
          </a:p>
        </p:txBody>
      </p:sp>
      <p:sp>
        <p:nvSpPr>
          <p:cNvPr id="5" name="Regular Pentagon 4"/>
          <p:cNvSpPr/>
          <p:nvPr/>
        </p:nvSpPr>
        <p:spPr>
          <a:xfrm>
            <a:off x="381000" y="1447800"/>
            <a:ext cx="4121423" cy="4495800"/>
          </a:xfrm>
          <a:prstGeom prst="pentagon">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gular Pentagon 20"/>
          <p:cNvSpPr/>
          <p:nvPr/>
        </p:nvSpPr>
        <p:spPr>
          <a:xfrm>
            <a:off x="4724400" y="1447800"/>
            <a:ext cx="4121423" cy="4495800"/>
          </a:xfrm>
          <a:prstGeom prst="pentagon">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367218" y="2412780"/>
            <a:ext cx="2148986" cy="369332"/>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What I knew before</a:t>
            </a:r>
            <a:endParaRPr lang="en-US"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5876322" y="2397026"/>
            <a:ext cx="1947970" cy="369332"/>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What I know now</a:t>
            </a:r>
            <a:endParaRPr lang="en-US" b="1" dirty="0">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1284396" y="34290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95400" y="42672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95400" y="51816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16792" y="34290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627796" y="42672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27796" y="51816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6520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1311057"/>
          </a:xfrm>
        </p:spPr>
        <p:txBody>
          <a:bodyPr>
            <a:normAutofit/>
          </a:bodyPr>
          <a:lstStyle/>
          <a:p>
            <a:r>
              <a:rPr lang="en-US" sz="2900" dirty="0">
                <a:solidFill>
                  <a:prstClr val="black"/>
                </a:solidFill>
                <a:latin typeface="Franklin Gothic" panose="02000003060000020004" pitchFamily="2" charset="0"/>
                <a:cs typeface="Arial" panose="020B0604020202020204" pitchFamily="34" charset="0"/>
              </a:rPr>
              <a:t>Introduction </a:t>
            </a:r>
            <a:r>
              <a:rPr lang="en-US" sz="2900" dirty="0" smtClean="0">
                <a:solidFill>
                  <a:prstClr val="black"/>
                </a:solidFill>
                <a:latin typeface="Franklin Gothic" panose="02000003060000020004" pitchFamily="2" charset="0"/>
                <a:cs typeface="Arial" panose="020B0604020202020204" pitchFamily="34" charset="0"/>
              </a:rPr>
              <a:t>to</a:t>
            </a:r>
            <a:br>
              <a:rPr lang="en-US" sz="2900" dirty="0" smtClean="0">
                <a:solidFill>
                  <a:prstClr val="black"/>
                </a:solidFill>
                <a:latin typeface="Franklin Gothic" panose="02000003060000020004" pitchFamily="2" charset="0"/>
                <a:cs typeface="Arial" panose="020B0604020202020204" pitchFamily="34" charset="0"/>
              </a:rPr>
            </a:br>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2" name="TextBox 1"/>
          <p:cNvSpPr txBox="1"/>
          <p:nvPr/>
        </p:nvSpPr>
        <p:spPr>
          <a:xfrm>
            <a:off x="528263" y="1387256"/>
            <a:ext cx="8234737" cy="2031325"/>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This presentation is one in a series of modules about Louisiana archaeology. Each module has a PowerPoint presentation and associated student activities. The series is called “Learn about Louisiana’s Past through Archaeology.”</a:t>
            </a:r>
          </a:p>
          <a:p>
            <a:pPr algn="ctr"/>
            <a:endParaRPr lang="en-US" sz="1400" dirty="0">
              <a:latin typeface="Times New Roman" panose="02020603050405020304" pitchFamily="18" charset="0"/>
              <a:cs typeface="Times New Roman" panose="02020603050405020304" pitchFamily="18" charset="0"/>
            </a:endParaRPr>
          </a:p>
          <a:p>
            <a:pPr algn="ctr"/>
            <a:r>
              <a:rPr lang="en-US" sz="1400" dirty="0" smtClean="0">
                <a:latin typeface="Times New Roman" panose="02020603050405020304" pitchFamily="18" charset="0"/>
                <a:cs typeface="Times New Roman" panose="02020603050405020304" pitchFamily="18" charset="0"/>
              </a:rPr>
              <a:t>This presentation is intended for educational use. </a:t>
            </a:r>
            <a:r>
              <a:rPr lang="en-US" sz="1400" dirty="0">
                <a:latin typeface="Times New Roman" panose="02020603050405020304" pitchFamily="18" charset="0"/>
                <a:cs typeface="Times New Roman" panose="02020603050405020304" pitchFamily="18" charset="0"/>
              </a:rPr>
              <a:t>Please use image credits where </a:t>
            </a:r>
            <a:r>
              <a:rPr lang="en-US" sz="1400" dirty="0" smtClean="0">
                <a:latin typeface="Times New Roman" panose="02020603050405020304" pitchFamily="18" charset="0"/>
                <a:cs typeface="Times New Roman" panose="02020603050405020304" pitchFamily="18" charset="0"/>
              </a:rPr>
              <a:t>provided.</a:t>
            </a:r>
          </a:p>
          <a:p>
            <a:pPr algn="ctr"/>
            <a:endParaRPr lang="en-US" sz="1400"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Please visit the Division of Archaeology website for additional teaching materials and educational resources at: </a:t>
            </a:r>
            <a:r>
              <a:rPr lang="en-US" sz="1400" smtClean="0">
                <a:latin typeface="Times New Roman" panose="02020603050405020304" pitchFamily="18" charset="0"/>
                <a:cs typeface="Times New Roman" panose="02020603050405020304" pitchFamily="18" charset="0"/>
                <a:hlinkClick r:id="rId3"/>
              </a:rPr>
              <a:t>www.crt.la.gov/DiscoverArchaeology/</a:t>
            </a:r>
            <a:r>
              <a:rPr lang="en-US" sz="140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28262" y="3543300"/>
            <a:ext cx="8082337" cy="1384995"/>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Presented by:</a:t>
            </a:r>
          </a:p>
          <a:p>
            <a:pPr algn="ctr"/>
            <a:r>
              <a:rPr lang="en-US" sz="1400" dirty="0">
                <a:latin typeface="Times New Roman" panose="02020603050405020304" pitchFamily="18" charset="0"/>
                <a:cs typeface="Times New Roman" panose="02020603050405020304" pitchFamily="18" charset="0"/>
              </a:rPr>
              <a:t>Louisiana Division of Archaeology</a:t>
            </a:r>
          </a:p>
          <a:p>
            <a:pPr algn="ctr"/>
            <a:r>
              <a:rPr lang="en-US" sz="1400" dirty="0">
                <a:latin typeface="Times New Roman" panose="02020603050405020304" pitchFamily="18" charset="0"/>
                <a:cs typeface="Times New Roman" panose="02020603050405020304" pitchFamily="18" charset="0"/>
              </a:rPr>
              <a:t>Office of Cultural Development</a:t>
            </a:r>
          </a:p>
          <a:p>
            <a:pPr algn="ctr"/>
            <a:r>
              <a:rPr lang="en-US" sz="1400" dirty="0">
                <a:latin typeface="Times New Roman" panose="02020603050405020304" pitchFamily="18" charset="0"/>
                <a:cs typeface="Times New Roman" panose="02020603050405020304" pitchFamily="18" charset="0"/>
              </a:rPr>
              <a:t>Department of Culture, Recreation and Tourism</a:t>
            </a:r>
          </a:p>
          <a:p>
            <a:pPr algn="ctr"/>
            <a:r>
              <a:rPr lang="en-US" sz="1400" dirty="0">
                <a:latin typeface="Times New Roman" panose="02020603050405020304" pitchFamily="18" charset="0"/>
                <a:cs typeface="Times New Roman" panose="02020603050405020304" pitchFamily="18" charset="0"/>
              </a:rPr>
              <a:t>Office of the Lieutenant Governor</a:t>
            </a:r>
          </a:p>
          <a:p>
            <a:pPr algn="ctr"/>
            <a:r>
              <a:rPr lang="en-US" sz="1400" dirty="0">
                <a:latin typeface="Times New Roman" panose="02020603050405020304" pitchFamily="18" charset="0"/>
                <a:cs typeface="Times New Roman" panose="02020603050405020304" pitchFamily="18" charset="0"/>
              </a:rPr>
              <a:t>Baton Rouge, </a:t>
            </a:r>
            <a:r>
              <a:rPr lang="en-US" sz="1400" dirty="0" smtClean="0">
                <a:latin typeface="Times New Roman" panose="02020603050405020304" pitchFamily="18" charset="0"/>
                <a:cs typeface="Times New Roman" panose="02020603050405020304" pitchFamily="18" charset="0"/>
              </a:rPr>
              <a:t>Louisiana</a:t>
            </a:r>
            <a:endParaRPr lang="en-US" sz="1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28263" y="5134392"/>
            <a:ext cx="7929937" cy="1169551"/>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This project was made possible through the Governor's Office of Homeland Security and Emergency Preparedness (GOHSEP) and the Federal Emergency Management Agency (FEMA) as part of implementing the Louisiana Hazard Mitigation Grant Program for Hurricane Katrina </a:t>
            </a:r>
            <a:r>
              <a:rPr lang="en-US" sz="1400" dirty="0" smtClean="0">
                <a:latin typeface="Times New Roman" panose="02020603050405020304" pitchFamily="18" charset="0"/>
                <a:cs typeface="Times New Roman" panose="02020603050405020304" pitchFamily="18" charset="0"/>
              </a:rPr>
              <a:t>recovery.</a:t>
            </a:r>
          </a:p>
          <a:p>
            <a:pPr algn="ctr"/>
            <a:endParaRPr lang="en-US" sz="1400" dirty="0">
              <a:latin typeface="Times New Roman" panose="02020603050405020304" pitchFamily="18" charset="0"/>
              <a:cs typeface="Times New Roman" panose="02020603050405020304" pitchFamily="18" charset="0"/>
            </a:endParaRPr>
          </a:p>
          <a:p>
            <a:pPr algn="ctr"/>
            <a:r>
              <a:rPr lang="en-US" sz="1400" dirty="0" smtClean="0">
                <a:latin typeface="Times New Roman" panose="02020603050405020304" pitchFamily="18" charset="0"/>
                <a:cs typeface="Times New Roman" panose="02020603050405020304" pitchFamily="18" charset="0"/>
              </a:rPr>
              <a:t>© Louisiana Division of </a:t>
            </a:r>
            <a:r>
              <a:rPr lang="en-US" sz="1400" smtClean="0">
                <a:latin typeface="Times New Roman" panose="02020603050405020304" pitchFamily="18" charset="0"/>
                <a:cs typeface="Times New Roman" panose="02020603050405020304" pitchFamily="18" charset="0"/>
              </a:rPr>
              <a:t>Archaeology 2016</a:t>
            </a:r>
            <a:endParaRPr lang="en-US"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029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6" name="Regular Pentagon 5"/>
          <p:cNvSpPr/>
          <p:nvPr/>
        </p:nvSpPr>
        <p:spPr>
          <a:xfrm>
            <a:off x="2584177" y="1143000"/>
            <a:ext cx="4121423" cy="4495800"/>
          </a:xfrm>
          <a:prstGeom prst="pentagon">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List three things you know about archaeology.</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966493" y="2450068"/>
            <a:ext cx="3348032" cy="369332"/>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What I know about archaeology</a:t>
            </a:r>
            <a:endParaRPr lang="en-US" b="1"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3483192" y="33528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94196" y="41910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94196" y="51054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632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099" y="999392"/>
            <a:ext cx="4421886" cy="4859216"/>
          </a:xfrm>
          <a:prstGeom prst="rect">
            <a:avLst/>
          </a:prstGeom>
        </p:spPr>
      </p:pic>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 name="TextBox 2"/>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What is archaeology?</a:t>
            </a:r>
            <a:endParaRPr lang="en-US" sz="20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Archaeology is the study of people who lived in the past.</a:t>
            </a:r>
            <a:endParaRPr lang="en-US" sz="2000" dirty="0">
              <a:latin typeface="Times New Roman" panose="02020603050405020304" pitchFamily="18" charset="0"/>
              <a:cs typeface="Times New Roman" panose="02020603050405020304" pitchFamily="18" charset="0"/>
            </a:endParaRPr>
          </a:p>
        </p:txBody>
      </p:sp>
      <p:sp>
        <p:nvSpPr>
          <p:cNvPr id="23" name="Flowchart: Summing Junction 22"/>
          <p:cNvSpPr/>
          <p:nvPr/>
        </p:nvSpPr>
        <p:spPr>
          <a:xfrm>
            <a:off x="2667000" y="1497838"/>
            <a:ext cx="4572000" cy="4462929"/>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0313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9" name="TextBox 8"/>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Artifacts</a:t>
            </a:r>
            <a:endParaRPr lang="en-US" sz="20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Artifacts are things people leave behind.</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724025" y="4587174"/>
            <a:ext cx="1885950" cy="553998"/>
          </a:xfrm>
          <a:prstGeom prst="rect">
            <a:avLst/>
          </a:prstGeom>
          <a:noFill/>
        </p:spPr>
        <p:txBody>
          <a:bodyPr wrap="square" rtlCol="0">
            <a:spAutoFit/>
          </a:bodyPr>
          <a:lstStyle/>
          <a:p>
            <a:pPr algn="ctr"/>
            <a:r>
              <a:rPr lang="en-US" sz="1000" dirty="0" smtClean="0">
                <a:latin typeface="Times New Roman" panose="02020603050405020304" pitchFamily="18" charset="0"/>
                <a:cs typeface="Times New Roman" panose="02020603050405020304" pitchFamily="18" charset="0"/>
              </a:rPr>
              <a:t>Catalogue Number 364275</a:t>
            </a:r>
          </a:p>
          <a:p>
            <a:pPr algn="ctr"/>
            <a:r>
              <a:rPr lang="en-US" sz="1000" dirty="0" smtClean="0">
                <a:latin typeface="Times New Roman" panose="02020603050405020304" pitchFamily="18" charset="0"/>
                <a:cs typeface="Times New Roman" panose="02020603050405020304" pitchFamily="18" charset="0"/>
              </a:rPr>
              <a:t>Department of Anthropology</a:t>
            </a:r>
          </a:p>
          <a:p>
            <a:pPr algn="ctr"/>
            <a:r>
              <a:rPr lang="en-US" sz="1000" dirty="0" smtClean="0">
                <a:latin typeface="Times New Roman" panose="02020603050405020304" pitchFamily="18" charset="0"/>
                <a:cs typeface="Times New Roman" panose="02020603050405020304" pitchFamily="18" charset="0"/>
              </a:rPr>
              <a:t>Smithsonian Institution</a:t>
            </a:r>
            <a:endParaRPr lang="en-US" sz="1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534025" y="1331912"/>
            <a:ext cx="1885950" cy="553998"/>
          </a:xfrm>
          <a:prstGeom prst="rect">
            <a:avLst/>
          </a:prstGeom>
          <a:noFill/>
        </p:spPr>
        <p:txBody>
          <a:bodyPr wrap="square" rtlCol="0">
            <a:spAutoFit/>
          </a:bodyPr>
          <a:lstStyle/>
          <a:p>
            <a:pPr algn="ctr"/>
            <a:r>
              <a:rPr lang="en-US" sz="1000" dirty="0" smtClean="0">
                <a:latin typeface="Times New Roman" panose="02020603050405020304" pitchFamily="18" charset="0"/>
                <a:cs typeface="Times New Roman" panose="02020603050405020304" pitchFamily="18" charset="0"/>
              </a:rPr>
              <a:t>Catalogue Number 369041</a:t>
            </a:r>
          </a:p>
          <a:p>
            <a:pPr algn="ctr"/>
            <a:r>
              <a:rPr lang="en-US" sz="1000" dirty="0" smtClean="0">
                <a:latin typeface="Times New Roman" panose="02020603050405020304" pitchFamily="18" charset="0"/>
                <a:cs typeface="Times New Roman" panose="02020603050405020304" pitchFamily="18" charset="0"/>
              </a:rPr>
              <a:t>Department of Anthropology</a:t>
            </a:r>
          </a:p>
          <a:p>
            <a:pPr algn="ctr"/>
            <a:r>
              <a:rPr lang="en-US" sz="1000" dirty="0" smtClean="0">
                <a:latin typeface="Times New Roman" panose="02020603050405020304" pitchFamily="18" charset="0"/>
                <a:cs typeface="Times New Roman" panose="02020603050405020304" pitchFamily="18" charset="0"/>
              </a:rPr>
              <a:t>Smithsonian Institution</a:t>
            </a:r>
            <a:endParaRPr lang="en-US" sz="10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075657"/>
            <a:ext cx="2895600" cy="2498662"/>
          </a:xfrm>
          <a:prstGeom prst="rect">
            <a:avLst/>
          </a:prstGeom>
        </p:spPr>
      </p:pic>
      <p:grpSp>
        <p:nvGrpSpPr>
          <p:cNvPr id="16" name="Group 15"/>
          <p:cNvGrpSpPr/>
          <p:nvPr/>
        </p:nvGrpSpPr>
        <p:grpSpPr>
          <a:xfrm>
            <a:off x="5105400" y="2286020"/>
            <a:ext cx="2743200" cy="3634740"/>
            <a:chOff x="5410200" y="1611630"/>
            <a:chExt cx="2743200" cy="363474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1611630"/>
              <a:ext cx="2743200" cy="363474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4114800"/>
              <a:ext cx="2133600" cy="956119"/>
            </a:xfrm>
            <a:prstGeom prst="rect">
              <a:avLst/>
            </a:prstGeom>
          </p:spPr>
        </p:pic>
      </p:grpSp>
    </p:spTree>
    <p:extLst>
      <p:ext uri="{BB962C8B-B14F-4D97-AF65-F5344CB8AC3E}">
        <p14:creationId xmlns:p14="http://schemas.microsoft.com/office/powerpoint/2010/main" val="3239799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14" name="TextBox 13"/>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Landscape</a:t>
            </a:r>
            <a:endParaRPr lang="en-US" sz="2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People also leave behind changes to the landscape.</a:t>
            </a:r>
            <a:endParaRPr 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1228" y="1409700"/>
            <a:ext cx="6248400" cy="4686300"/>
          </a:xfrm>
          <a:prstGeom prst="rect">
            <a:avLst/>
          </a:prstGeom>
          <a:ln>
            <a:solidFill>
              <a:schemeClr val="tx1"/>
            </a:solidFill>
          </a:ln>
        </p:spPr>
      </p:pic>
    </p:spTree>
    <p:extLst>
      <p:ext uri="{BB962C8B-B14F-4D97-AF65-F5344CB8AC3E}">
        <p14:creationId xmlns:p14="http://schemas.microsoft.com/office/powerpoint/2010/main" val="3598917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15" name="TextBox 14"/>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Time Periods of Archaeology</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Prehistoric means a time before writing was invented.</a:t>
            </a:r>
            <a:endParaRPr lang="en-US"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rot="16200000">
            <a:off x="6509239" y="4925139"/>
            <a:ext cx="1905000"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Drawing by Jon Gibson</a:t>
            </a:r>
            <a:endParaRPr lang="en-US" sz="1000" dirty="0">
              <a:latin typeface="Times New Roman" panose="02020603050405020304" pitchFamily="18" charset="0"/>
              <a:cs typeface="Times New Roman" panose="02020603050405020304" pitchFamily="18" charset="0"/>
            </a:endParaRPr>
          </a:p>
        </p:txBody>
      </p:sp>
      <p:pic>
        <p:nvPicPr>
          <p:cNvPr id="3074" name="Picture 2" descr="16OU175 Watson Brake by Jon Gibson 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1547" t="1976" r="2110"/>
          <a:stretch/>
        </p:blipFill>
        <p:spPr bwMode="auto">
          <a:xfrm>
            <a:off x="1802799" y="1513573"/>
            <a:ext cx="5538403" cy="44871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86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15" name="TextBox 14"/>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Time Periods of Archaeology</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27857" y="6153090"/>
            <a:ext cx="8335143"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H</a:t>
            </a:r>
            <a:r>
              <a:rPr lang="en-US" sz="2000" dirty="0" smtClean="0">
                <a:latin typeface="Times New Roman" panose="02020603050405020304" pitchFamily="18" charset="0"/>
                <a:cs typeface="Times New Roman" panose="02020603050405020304" pitchFamily="18" charset="0"/>
              </a:rPr>
              <a:t>istoric means a time when there was writing.</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584" r="7841" b="8333"/>
          <a:stretch/>
        </p:blipFill>
        <p:spPr>
          <a:xfrm>
            <a:off x="979603" y="1981200"/>
            <a:ext cx="7184795" cy="4053636"/>
          </a:xfrm>
          <a:prstGeom prst="rect">
            <a:avLst/>
          </a:prstGeom>
          <a:ln w="9525">
            <a:solidFill>
              <a:schemeClr val="tx1"/>
            </a:solidFill>
          </a:ln>
        </p:spPr>
      </p:pic>
    </p:spTree>
    <p:extLst>
      <p:ext uri="{BB962C8B-B14F-4D97-AF65-F5344CB8AC3E}">
        <p14:creationId xmlns:p14="http://schemas.microsoft.com/office/powerpoint/2010/main" val="692436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22617</TotalTime>
  <Words>4411</Words>
  <Application>Microsoft Office PowerPoint</Application>
  <PresentationFormat>On-screen Show (4:3)</PresentationFormat>
  <Paragraphs>697</Paragraphs>
  <Slides>37</Slides>
  <Notes>37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8" baseType="lpstr">
      <vt:lpstr>Aharoni</vt:lpstr>
      <vt:lpstr>Algerian</vt:lpstr>
      <vt:lpstr>Arial</vt:lpstr>
      <vt:lpstr>Calibri</vt:lpstr>
      <vt:lpstr>Franklin Gothic</vt:lpstr>
      <vt:lpstr>Matura MT Script Capitals</vt:lpstr>
      <vt:lpstr>Rockwell</vt:lpstr>
      <vt:lpstr>Times New Roman</vt:lpstr>
      <vt:lpstr>Wingdings</vt:lpstr>
      <vt:lpstr>Office Theme</vt:lpstr>
      <vt:lpstr>Worksheet</vt:lpstr>
      <vt:lpstr>Introduction to  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PowerPoint Presentation</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Introduction to Archaeology</vt:lpstr>
    </vt:vector>
  </TitlesOfParts>
  <Company>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Archaeology</dc:title>
  <dc:creator>Julie Doucet</dc:creator>
  <cp:lastModifiedBy>Nancy Hawkins</cp:lastModifiedBy>
  <cp:revision>895</cp:revision>
  <cp:lastPrinted>2016-12-21T16:56:42Z</cp:lastPrinted>
  <dcterms:created xsi:type="dcterms:W3CDTF">2014-09-18T13:08:14Z</dcterms:created>
  <dcterms:modified xsi:type="dcterms:W3CDTF">2016-12-21T16:56:44Z</dcterms:modified>
</cp:coreProperties>
</file>