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324" r:id="rId3"/>
    <p:sldId id="294" r:id="rId4"/>
    <p:sldId id="310" r:id="rId5"/>
    <p:sldId id="268" r:id="rId6"/>
    <p:sldId id="269" r:id="rId7"/>
    <p:sldId id="270" r:id="rId8"/>
    <p:sldId id="308" r:id="rId9"/>
    <p:sldId id="313" r:id="rId10"/>
    <p:sldId id="298" r:id="rId11"/>
    <p:sldId id="299" r:id="rId12"/>
    <p:sldId id="307" r:id="rId13"/>
    <p:sldId id="290" r:id="rId14"/>
    <p:sldId id="292" r:id="rId15"/>
    <p:sldId id="316" r:id="rId16"/>
    <p:sldId id="301" r:id="rId17"/>
    <p:sldId id="317" r:id="rId18"/>
    <p:sldId id="314" r:id="rId19"/>
    <p:sldId id="291" r:id="rId20"/>
    <p:sldId id="315" r:id="rId21"/>
    <p:sldId id="304" r:id="rId22"/>
    <p:sldId id="320" r:id="rId23"/>
    <p:sldId id="321" r:id="rId24"/>
    <p:sldId id="319" r:id="rId25"/>
    <p:sldId id="318" r:id="rId26"/>
    <p:sldId id="303" r:id="rId27"/>
    <p:sldId id="323" r:id="rId28"/>
    <p:sldId id="305" r:id="rId29"/>
    <p:sldId id="32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64596" autoAdjust="0"/>
  </p:normalViewPr>
  <p:slideViewPr>
    <p:cSldViewPr>
      <p:cViewPr varScale="1">
        <p:scale>
          <a:sx n="71" d="100"/>
          <a:sy n="71" d="100"/>
        </p:scale>
        <p:origin x="11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DE6EC7-9522-4E05-8C46-988829C4871D}" type="datetimeFigureOut">
              <a:rPr lang="en-US" smtClean="0"/>
              <a:t>12/21/2016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83ABDD-839B-46D6-A477-2E83D97CD7E5}" type="slidenum">
              <a:rPr lang="en-US" smtClean="0"/>
              <a:t>‹#›</a:t>
            </a:fld>
            <a:endParaRPr lang="en-US"/>
          </a:p>
        </p:txBody>
      </p:sp>
    </p:spTree>
    <p:extLst>
      <p:ext uri="{BB962C8B-B14F-4D97-AF65-F5344CB8AC3E}">
        <p14:creationId xmlns:p14="http://schemas.microsoft.com/office/powerpoint/2010/main" val="41752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dysseymarine.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odysseysvirtualmuseum.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cc.newberry.org/items/indian-collecting-cochineal-with-a-deer-tai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dysseymarine.co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odysseysvirtualmuseum.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rt.la.gov/DiscoverArchaeolog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ishwatch.gov/profiles/brown-shrim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Title:</a:t>
            </a:r>
            <a:r>
              <a:rPr lang="en-US" i="1" dirty="0">
                <a:latin typeface="Times New Roman" panose="02020603050405020304" pitchFamily="18" charset="0"/>
                <a:cs typeface="Times New Roman" panose="02020603050405020304" pitchFamily="18" charset="0"/>
              </a:rPr>
              <a:t> El Nuevo Constante</a:t>
            </a:r>
            <a:r>
              <a:rPr lang="en-US" dirty="0">
                <a:latin typeface="Times New Roman" panose="02020603050405020304" pitchFamily="18" charset="0"/>
                <a:cs typeface="Times New Roman" panose="02020603050405020304" pitchFamily="18" charset="0"/>
              </a:rPr>
              <a:t> –1766</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Historical Research</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Researchers were not sure of the name of the ship at first. Historical research and analysis of the items recovered from the shipwreck gave them many clues that this was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Examples of the primary sources that researchers examined for this project are:</a:t>
            </a:r>
          </a:p>
          <a:p>
            <a:pPr marL="349415" indent="-34941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1785 journal entry about Bayou del Constance</a:t>
            </a:r>
          </a:p>
          <a:p>
            <a:pPr marL="349415" indent="-34941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Historical archives in Mexico and Spain</a:t>
            </a:r>
          </a:p>
          <a:p>
            <a:pPr marL="349415" indent="-34941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Ship’s manifest, which is a list of cargo, crew and passengers</a:t>
            </a:r>
          </a:p>
          <a:p>
            <a:pPr marL="349415" indent="-34941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Historical maps</a:t>
            </a:r>
          </a:p>
          <a:p>
            <a:pPr marL="349415" indent="-34941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Artifacts from the shipwreck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documents and objects confirmed the identity of the ship.</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Louisiana Office of Tourism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10</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Archaeological Investigations</a:t>
            </a:r>
          </a:p>
          <a:p>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Here is an outline of the overall plan for the archaeology. The work began with a remote sensing survey. “Remote sensing” is a way to collect data without touching the area or objects. The most useful technique for this project was the side scan sonar. It mapped the seafloor using sound waves to record contours and objects. This information gave archaeologists the exact location of the wreck and how it lay on the sea floor.</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Soil cores provided information on the sediment layers of the seafloor above and below the wreck site. This information told archaeologists that preservation of some of the artifacts was good. Clay soil preserves organic material, such as wood, fabric, and leather, because it provides a low-oxygen atmosphere, which prevents decay.</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Divers took measurements of the ship underwater. The measurements, along with analysis of the artifacts, further confirmed this was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Finally, the artifacts from the site were carefully cleaned, analyzed, conserved, and stored. A book and brochure reported the work.</a:t>
            </a:r>
          </a:p>
          <a:p>
            <a:pPr defTabSz="931774">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Diving on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was challenging. The water was so murky the divers couldn’t see their hands in front of their faces, and strong water currents crossed the wreck. But, this was the first colonial shipwreck discovered in Louisiana, and it had the potential to be of great historical importance. The team decided to move forward with the investigation.</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Louisiana Office of Tourism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Here is a list of some artifacts recovered from 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from 1979 to 1980. The following slides feature these artifacts.</a:t>
            </a:r>
          </a:p>
          <a:p>
            <a:pPr defTabSz="931774">
              <a:defRPr/>
            </a:pP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13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Two cannons were recovered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There were 22 cannons on board when the ship sailed from Spain in 1765: eighteen 8-pounder cannons, and four 4-pounder cannons. “Pounder” refers to the weight of the cannon ball used in the cannon. These cannons were made of iron, and did not preserve well in salt water.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cannons in this photograph are 8-pounders. Archaeologists did not find any of the 4-pounder cannons from the wreck.</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14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is a photograph of cannon balls and shot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Canister shot was small, and many were stacked in a wooden or metal container, as shown in the diagram on the right. Sailors used these canisters only when the enemy got close. The shot scattered once fired from the cannon, to do the most damage to ship and crew.</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Photograph of cannon ball and shot – </a:t>
            </a:r>
            <a:r>
              <a:rPr lang="en-US" dirty="0" smtClean="0">
                <a:latin typeface="Times New Roman" panose="02020603050405020304" pitchFamily="18" charset="0"/>
                <a:cs typeface="Times New Roman" panose="02020603050405020304" pitchFamily="18" charset="0"/>
              </a:rPr>
              <a:t>Louisiana Division of Archaeology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Canister diagram –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15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are glass artifacts recovered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There were glass fragments from various containers used on board, such as wine bottles, and pieces of wine glasses.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smtClean="0">
                <a:latin typeface="Times New Roman" panose="02020603050405020304" pitchFamily="18" charset="0"/>
                <a:cs typeface="Times New Roman" panose="02020603050405020304" pitchFamily="18" charset="0"/>
              </a:rPr>
              <a:t>credits: </a:t>
            </a:r>
          </a:p>
          <a:p>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Louisiana Office of Tourism (left)</a:t>
            </a:r>
          </a:p>
          <a:p>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Coastal Environments, Inc. (right)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found pieces of big pottery containers, called olive jars, on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 photograph on the left is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 photograph on the right is an example of a complete jar of similar style. Sometimes olive jars stored olives, sometimes they stored other things.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Fragments from </a:t>
            </a:r>
            <a:r>
              <a:rPr lang="en-US" i="1" dirty="0">
                <a:latin typeface="Times New Roman" panose="02020603050405020304" pitchFamily="18" charset="0"/>
                <a:cs typeface="Times New Roman" panose="02020603050405020304" pitchFamily="18" charset="0"/>
              </a:rPr>
              <a:t>El Nuevo Constante </a:t>
            </a:r>
            <a:r>
              <a:rPr lang="en-US" dirty="0">
                <a:latin typeface="Times New Roman" panose="02020603050405020304" pitchFamily="18" charset="0"/>
                <a:cs typeface="Times New Roman" panose="02020603050405020304" pitchFamily="18" charset="0"/>
              </a:rPr>
              <a:t>– Coastal Environments, Inc.</a:t>
            </a:r>
          </a:p>
          <a:p>
            <a:r>
              <a:rPr lang="en-US" dirty="0">
                <a:latin typeface="Times New Roman" panose="02020603050405020304" pitchFamily="18" charset="0"/>
                <a:cs typeface="Times New Roman" panose="02020603050405020304" pitchFamily="18" charset="0"/>
              </a:rPr>
              <a:t>Complete olive jar – Odyssey Marine Exploration  </a:t>
            </a:r>
            <a:r>
              <a:rPr lang="en-US" u="sng" dirty="0">
                <a:latin typeface="Times New Roman" panose="02020603050405020304" pitchFamily="18" charset="0"/>
                <a:cs typeface="Times New Roman" panose="02020603050405020304" pitchFamily="18" charset="0"/>
                <a:hlinkClick r:id="rId3"/>
              </a:rPr>
              <a:t>www.odysseymarine.com</a:t>
            </a:r>
            <a:r>
              <a:rPr lang="en-US" dirty="0">
                <a:latin typeface="Times New Roman" panose="02020603050405020304" pitchFamily="18" charset="0"/>
                <a:cs typeface="Times New Roman" panose="02020603050405020304" pitchFamily="18" charset="0"/>
              </a:rPr>
              <a:t>; Odyssey’s Virtual Museum </a:t>
            </a:r>
            <a:r>
              <a:rPr lang="en-US" u="sng" dirty="0">
                <a:latin typeface="Times New Roman" panose="02020603050405020304" pitchFamily="18" charset="0"/>
                <a:cs typeface="Times New Roman" panose="02020603050405020304" pitchFamily="18" charset="0"/>
                <a:hlinkClick r:id="rId4"/>
              </a:rPr>
              <a:t>www.odysseysvirtualmuseum.com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list shows some of the cargo aboard 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when it sailed for Spain in 1766. The original language is in Spanish on the left, with an English translation on the right. Archaeologists did not find all of these items. The salvage effort right after the wreck removed most of the valuable merchandise, such as the coins.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 </a:t>
            </a:r>
            <a:r>
              <a:rPr lang="en-US" dirty="0">
                <a:latin typeface="Times New Roman" panose="02020603050405020304" pitchFamily="18" charset="0"/>
                <a:cs typeface="Times New Roman" panose="02020603050405020304" pitchFamily="18" charset="0"/>
              </a:rPr>
              <a:t>Original document in Spanish courtesy </a:t>
            </a:r>
            <a:r>
              <a:rPr lang="en-US" dirty="0" err="1">
                <a:latin typeface="Times New Roman" panose="02020603050405020304" pitchFamily="18" charset="0"/>
                <a:cs typeface="Times New Roman" panose="02020603050405020304" pitchFamily="18" charset="0"/>
              </a:rPr>
              <a:t>Archivo</a:t>
            </a:r>
            <a:r>
              <a:rPr lang="en-US" dirty="0">
                <a:latin typeface="Times New Roman" panose="02020603050405020304" pitchFamily="18" charset="0"/>
                <a:cs typeface="Times New Roman" panose="02020603050405020304" pitchFamily="18" charset="0"/>
              </a:rPr>
              <a:t> General de </a:t>
            </a:r>
            <a:r>
              <a:rPr lang="en-US" dirty="0" err="1" smtClean="0">
                <a:latin typeface="Times New Roman" panose="02020603050405020304" pitchFamily="18" charset="0"/>
                <a:cs typeface="Times New Roman" panose="02020603050405020304" pitchFamily="18" charset="0"/>
              </a:rPr>
              <a:t>Indias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Contratación</a:t>
            </a:r>
            <a:r>
              <a:rPr lang="en-US" dirty="0" smtClean="0">
                <a:latin typeface="Times New Roman" panose="02020603050405020304" pitchFamily="18" charset="0"/>
                <a:cs typeface="Times New Roman" panose="02020603050405020304" pitchFamily="18" charset="0"/>
              </a:rPr>
              <a:t>, 2071. </a:t>
            </a:r>
            <a:r>
              <a:rPr lang="en-US" dirty="0">
                <a:latin typeface="Times New Roman" panose="02020603050405020304" pitchFamily="18" charset="0"/>
                <a:cs typeface="Times New Roman" panose="02020603050405020304" pitchFamily="18" charset="0"/>
              </a:rPr>
              <a:t>In: Pearson and Hoffman (1998), </a:t>
            </a:r>
            <a:r>
              <a:rPr lang="en-US" i="1" dirty="0">
                <a:latin typeface="Times New Roman" panose="02020603050405020304" pitchFamily="18" charset="0"/>
                <a:cs typeface="Times New Roman" panose="02020603050405020304" pitchFamily="18" charset="0"/>
              </a:rPr>
              <a:t>El Nuevo Constante: Investigation of an Eighteenth-Century Spanish Shipwreck off the Louisiana Coast</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Louisiana Department of Culture, Recreation and Tourism.</a:t>
            </a:r>
          </a:p>
        </p:txBody>
      </p:sp>
      <p:sp>
        <p:nvSpPr>
          <p:cNvPr id="4" name="Slide Number Placeholder 3"/>
          <p:cNvSpPr>
            <a:spLocks noGrp="1"/>
          </p:cNvSpPr>
          <p:nvPr>
            <p:ph type="sldNum" sz="quarter" idx="10"/>
          </p:nvPr>
        </p:nvSpPr>
        <p:spPr/>
        <p:txBody>
          <a:bodyPr/>
          <a:lstStyle/>
          <a:p>
            <a:fld id="{5C83ABDD-839B-46D6-A477-2E83D97CD7E5}" type="slidenum">
              <a:rPr lang="en-US" smtClean="0"/>
              <a:t>18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Silver was the most valuable export item from Mexico in colonial times. Historical accounts of the salvage in 1766 recorded more gold and silver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than was on the cargo list when the ship left Mexico. Spanish authorities suggested that the pieces were smuggled, which was common during the colonial period.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are silver and gold artifacts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Some of the precious metals were in the form of ingots, which are globs or blocks of metal. Ingots were an easy way to transport metals for future use. Archaeologists recovered only a few gold and silver ingots from the wreck. They did not have tax marks on them, and no one reported them missing after the wreck. Archaeologists conclude that passengers or crew members had smuggled them onto the ship.</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19</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module introduces the colonial shipwreck of </a:t>
            </a:r>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(pronounced El </a:t>
            </a:r>
            <a:r>
              <a:rPr lang="en-US" dirty="0" err="1">
                <a:latin typeface="Times New Roman" panose="02020603050405020304" pitchFamily="18" charset="0"/>
                <a:cs typeface="Times New Roman" panose="02020603050405020304" pitchFamily="18" charset="0"/>
              </a:rPr>
              <a:t>Noo</a:t>
            </a:r>
            <a:r>
              <a:rPr lang="en-US" dirty="0">
                <a:latin typeface="Times New Roman" panose="02020603050405020304" pitchFamily="18" charset="0"/>
                <a:cs typeface="Times New Roman" panose="02020603050405020304" pitchFamily="18" charset="0"/>
              </a:rPr>
              <a:t>-ay’ </a:t>
            </a:r>
            <a:r>
              <a:rPr lang="en-US" dirty="0" err="1">
                <a:latin typeface="Times New Roman" panose="02020603050405020304" pitchFamily="18" charset="0"/>
                <a:cs typeface="Times New Roman" panose="02020603050405020304" pitchFamily="18" charset="0"/>
              </a:rPr>
              <a:t>voh</a:t>
            </a:r>
            <a:r>
              <a:rPr lang="en-US" dirty="0">
                <a:latin typeface="Times New Roman" panose="02020603050405020304" pitchFamily="18" charset="0"/>
                <a:cs typeface="Times New Roman" panose="02020603050405020304" pitchFamily="18" charset="0"/>
              </a:rPr>
              <a:t> Con-</a:t>
            </a:r>
            <a:r>
              <a:rPr lang="en-US" dirty="0" err="1">
                <a:latin typeface="Times New Roman" panose="02020603050405020304" pitchFamily="18" charset="0"/>
                <a:cs typeface="Times New Roman" panose="02020603050405020304" pitchFamily="18" charset="0"/>
              </a:rPr>
              <a:t>stahn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That is the name its Spanish owners gave the ship. In this presentation, it is also called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 discovery of this site offered a rare look into the business of trade during the colonial period. This is a drawing of what the ship looked like in 1766.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recovered many copper ingots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On the left is a photograph of a pile of copper ingots. Next to it is a close up of a single ingot. The copper ingots measured 12 to 24 inches in diameter, and weighed 23 to 145 pounds. Most weighed 60 to 90 pounds.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20</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transported items used to make dyes, such as cochineal. Cochineal comes from the dried bodies of the female cochineal insect and was used to make red dye. These insects live on the prickly pear cactus, and eat the red buds. They were valued for their deep and rich color. Cochineal dye is also in modern products, such as catsup, red Jell-O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flavored yogurt. Look at labels on red-colored items for “cochineal extract” or “E-120.” These are common ways to list cochineal.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drawing on the left is an Indian collecting cochineal insects. It is from a journal written in 1777. The photographs on the right show a modern cactus with cochineal insects, and dried insects used in the dye making process. Cochineal was the second most valuable export item for Mexico during colonial times, just behind silver. Indians grew cactus and raised the insects. They sold the dried product to Spanish merchants in Mexican markets. Some Indians gained power and wealth through the trade of cochineal with the Spanish.</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Indian collecting cochineal insects – Newberry Digital Collection for the Classroom, </a:t>
            </a:r>
            <a:r>
              <a:rPr lang="en-US" dirty="0">
                <a:latin typeface="Times New Roman" panose="02020603050405020304" pitchFamily="18" charset="0"/>
                <a:cs typeface="Times New Roman" panose="02020603050405020304" pitchFamily="18" charset="0"/>
                <a:hlinkClick r:id="rId3"/>
              </a:rPr>
              <a:t>http://dcc.newberry.org/items/indian-collecting-cochineal-with-a-deer-tail</a:t>
            </a:r>
            <a:r>
              <a:rPr lang="en-US" dirty="0">
                <a:latin typeface="Times New Roman" panose="02020603050405020304" pitchFamily="18" charset="0"/>
                <a:cs typeface="Times New Roman" panose="02020603050405020304" pitchFamily="18" charset="0"/>
              </a:rPr>
              <a:t> </a:t>
            </a:r>
          </a:p>
          <a:p>
            <a:pPr defTabSz="931774">
              <a:defRPr/>
            </a:pPr>
            <a:r>
              <a:rPr lang="en-US" dirty="0">
                <a:latin typeface="Times New Roman" panose="02020603050405020304" pitchFamily="18" charset="0"/>
                <a:cs typeface="Times New Roman" panose="02020603050405020304" pitchFamily="18" charset="0"/>
              </a:rPr>
              <a:t>Modern cactus and cochineal specimens – </a:t>
            </a: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By H. Zell - Own work, CC BY-SA 3.0, https://commons.wikimedia.org/w/index.php?curid=17313026; https://commons.wikimedia.org/wiki/File%3ADactylopius_coccus_05.JPG</a:t>
            </a:r>
          </a:p>
          <a:p>
            <a:pPr defTabSz="931774">
              <a:defRPr/>
            </a:pPr>
            <a:r>
              <a:rPr lang="en-US" dirty="0" smtClean="0">
                <a:latin typeface="Times New Roman" panose="02020603050405020304" pitchFamily="18" charset="0"/>
                <a:cs typeface="Times New Roman" panose="02020603050405020304" pitchFamily="18" charset="0"/>
              </a:rPr>
              <a:t>By H. Zell - Own work, CC BY-SA 3.0, https://commons.wikimedia.org/w/index.php?curid=9726650</a:t>
            </a:r>
          </a:p>
          <a:p>
            <a:pPr defTabSz="931774">
              <a:defRPr/>
            </a:pPr>
            <a:r>
              <a:rPr lang="en-US" dirty="0" smtClean="0">
                <a:latin typeface="Times New Roman" panose="02020603050405020304" pitchFamily="18" charset="0"/>
                <a:cs typeface="Times New Roman" panose="02020603050405020304" pitchFamily="18" charset="0"/>
              </a:rPr>
              <a:t>https://commons.wikimedia.org/wiki/File%3ADactylopius_coccus_03.jpg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Annatto was another dye shipped on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Annatto is a plant dye from the </a:t>
            </a:r>
            <a:r>
              <a:rPr lang="en-US" dirty="0" err="1">
                <a:latin typeface="Times New Roman" panose="02020603050405020304" pitchFamily="18" charset="0"/>
                <a:cs typeface="Times New Roman" panose="02020603050405020304" pitchFamily="18" charset="0"/>
              </a:rPr>
              <a:t>achiote</a:t>
            </a:r>
            <a:r>
              <a:rPr lang="en-US" dirty="0">
                <a:latin typeface="Times New Roman" panose="02020603050405020304" pitchFamily="18" charset="0"/>
                <a:cs typeface="Times New Roman" panose="02020603050405020304" pitchFamily="18" charset="0"/>
              </a:rPr>
              <a:t> tree, which is native to Mexico and Central America. Indians used it to dye cloth and yarn, to color foods, and as color on their faces.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photographs on the </a:t>
            </a:r>
            <a:r>
              <a:rPr lang="en-US" dirty="0" smtClean="0">
                <a:latin typeface="Times New Roman" panose="02020603050405020304" pitchFamily="18" charset="0"/>
                <a:cs typeface="Times New Roman" panose="02020603050405020304" pitchFamily="18" charset="0"/>
              </a:rPr>
              <a:t>left show </a:t>
            </a:r>
            <a:r>
              <a:rPr lang="en-US" dirty="0">
                <a:latin typeface="Times New Roman" panose="02020603050405020304" pitchFamily="18" charset="0"/>
                <a:cs typeface="Times New Roman" panose="02020603050405020304" pitchFamily="18" charset="0"/>
              </a:rPr>
              <a:t>an </a:t>
            </a:r>
            <a:r>
              <a:rPr lang="en-US" dirty="0" err="1" smtClean="0">
                <a:latin typeface="Times New Roman" panose="02020603050405020304" pitchFamily="18" charset="0"/>
                <a:cs typeface="Times New Roman" panose="02020603050405020304" pitchFamily="18" charset="0"/>
              </a:rPr>
              <a:t>achiote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tree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an open seed </a:t>
            </a:r>
            <a:r>
              <a:rPr lang="en-US" dirty="0" smtClean="0">
                <a:latin typeface="Times New Roman" panose="02020603050405020304" pitchFamily="18" charset="0"/>
                <a:cs typeface="Times New Roman" panose="02020603050405020304" pitchFamily="18" charset="0"/>
              </a:rPr>
              <a:t>pod. </a:t>
            </a:r>
            <a:r>
              <a:rPr lang="en-US" dirty="0">
                <a:latin typeface="Times New Roman" panose="02020603050405020304" pitchFamily="18" charset="0"/>
                <a:cs typeface="Times New Roman" panose="02020603050405020304" pitchFamily="18" charset="0"/>
              </a:rPr>
              <a:t>On the right are the dried blocks of annatto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Archaeologists recovered 19 pounds from the site.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Today, annatto adds the red-orange color to products such as cheese, dairy spreads, snack foods, and breakfast cereals. It is in Latin American and Caribbean cooking to add color and seasoning.</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smtClean="0">
                <a:latin typeface="Times New Roman" panose="02020603050405020304" pitchFamily="18" charset="0"/>
                <a:cs typeface="Times New Roman" panose="02020603050405020304" pitchFamily="18" charset="0"/>
              </a:rPr>
              <a:t>credits: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Achitoe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tree – By Balou46 (Own work) [CC BY-SA 4.0 (http://creativecommons.org/licenses/by-sa/4.0)], via Wikimedia Commons; https://commons.wikimedia.org/wiki/File%3ACR-tree-of-life-annatto.jpg</a:t>
            </a:r>
          </a:p>
          <a:p>
            <a:r>
              <a:rPr lang="en-US" dirty="0" smtClean="0">
                <a:latin typeface="Times New Roman" panose="02020603050405020304" pitchFamily="18" charset="0"/>
                <a:cs typeface="Times New Roman" panose="02020603050405020304" pitchFamily="18" charset="0"/>
              </a:rPr>
              <a:t>Seed pod</a:t>
            </a:r>
            <a:r>
              <a:rPr lang="en-US" baseline="0" dirty="0" smtClean="0">
                <a:latin typeface="Times New Roman" panose="02020603050405020304" pitchFamily="18" charset="0"/>
                <a:cs typeface="Times New Roman" panose="02020603050405020304" pitchFamily="18" charset="0"/>
              </a:rPr>
              <a:t> – By </a:t>
            </a:r>
            <a:r>
              <a:rPr lang="en-US" dirty="0" err="1" smtClean="0">
                <a:latin typeface="Times New Roman" panose="02020603050405020304" pitchFamily="18" charset="0"/>
                <a:cs typeface="Times New Roman" panose="02020603050405020304" pitchFamily="18" charset="0"/>
              </a:rPr>
              <a:t>Grupo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Colombio</a:t>
            </a:r>
            <a:r>
              <a:rPr lang="en-US" dirty="0" smtClean="0">
                <a:latin typeface="Times New Roman" panose="02020603050405020304" pitchFamily="18" charset="0"/>
                <a:cs typeface="Times New Roman" panose="02020603050405020304" pitchFamily="18" charset="0"/>
              </a:rPr>
              <a:t> (Own work) [CC BY-SA 3.0 (http://creativecommons.org/licenses/by-sa/3.0)], via Wikimedia Commons; https://commons.wikimedia.org/wiki/File%3AAchiote_Urucu.jpg</a:t>
            </a:r>
          </a:p>
          <a:p>
            <a:r>
              <a:rPr lang="en-US" dirty="0" smtClean="0">
                <a:latin typeface="Times New Roman" panose="02020603050405020304" pitchFamily="18" charset="0"/>
                <a:cs typeface="Times New Roman" panose="02020603050405020304" pitchFamily="18" charset="0"/>
              </a:rPr>
              <a:t>Annatto </a:t>
            </a:r>
            <a:r>
              <a:rPr lang="en-US" dirty="0">
                <a:latin typeface="Times New Roman" panose="02020603050405020304" pitchFamily="18" charset="0"/>
                <a:cs typeface="Times New Roman" panose="02020603050405020304" pitchFamily="18" charset="0"/>
              </a:rPr>
              <a:t>specimens -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recovered lots of wood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Here are photographs of logwood, also known as dyewood.  Logwood can make a dark blue or red dye, depending on what is added. Archaeologists cut open a log, chipped off smaller pieces, and fermented them in water. The wood was still able to produce a dark blue dye after 200 years underwater! The photograph on the left is a pile of logwood, and on the right is a single piece with a scale. This scale is in 5 centimeter sections. It shows that the piece is about 70 centimeters, or 27 inches long.</a:t>
            </a:r>
          </a:p>
          <a:p>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The salt water and clay soil of the site worked well to preserve organic remains, like this wood. Once the wood was removed from the site it had to be protected from decay. To find out more about this process, do an internet search on “preserving wood from salt water environments.” Some archaeologists are experts in this field.</a:t>
            </a:r>
          </a:p>
          <a:p>
            <a:pPr algn="l"/>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a:t>
            </a:r>
          </a:p>
          <a:p>
            <a:r>
              <a:rPr lang="en-US" dirty="0" smtClean="0">
                <a:latin typeface="Times New Roman" panose="02020603050405020304" pitchFamily="18" charset="0"/>
                <a:cs typeface="Times New Roman" panose="02020603050405020304" pitchFamily="18" charset="0"/>
              </a:rPr>
              <a:t>Coastal </a:t>
            </a:r>
            <a:r>
              <a:rPr lang="en-US" dirty="0">
                <a:latin typeface="Times New Roman" panose="02020603050405020304" pitchFamily="18" charset="0"/>
                <a:cs typeface="Times New Roman" panose="02020603050405020304" pitchFamily="18" charset="0"/>
              </a:rPr>
              <a:t>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are small ceramic items recovered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They were made in Mexico for people in Europe. Some of these might have been the “gifts” on the cargo list.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tanned cow hide recovered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Cow hides were a popular item in colonial times.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carried over 2,000 tanned hides, and 25 goat skins. These items were bound for the Spanish market.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photograph on the left is tortoise shell recovered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Traders would take raw materials, such as this tortoise shell, back to Spain to be made into other products for sale in Europe. Popular tortoise shell items were combs and cases. The photograph on the right is an example of a tortoise shell comb from the colonial period.</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Tortoise shell from </a:t>
            </a:r>
            <a:r>
              <a:rPr lang="en-US" i="1" dirty="0">
                <a:latin typeface="Times New Roman" panose="02020603050405020304" pitchFamily="18" charset="0"/>
                <a:cs typeface="Times New Roman" panose="02020603050405020304" pitchFamily="18" charset="0"/>
              </a:rPr>
              <a:t>El Nuevo Constante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Louisiana Division </a:t>
            </a:r>
            <a:r>
              <a:rPr lang="en-US" dirty="0" smtClean="0">
                <a:latin typeface="Times New Roman" panose="02020603050405020304" pitchFamily="18" charset="0"/>
                <a:cs typeface="Times New Roman" panose="02020603050405020304" pitchFamily="18" charset="0"/>
              </a:rPr>
              <a:t>of Archaeology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Spanish colonial tortoise shell comb – Odyssey Marine Exploration  </a:t>
            </a:r>
            <a:r>
              <a:rPr lang="en-US" u="sng" dirty="0">
                <a:latin typeface="Times New Roman" panose="02020603050405020304" pitchFamily="18" charset="0"/>
                <a:cs typeface="Times New Roman" panose="02020603050405020304" pitchFamily="18" charset="0"/>
                <a:hlinkClick r:id="rId3"/>
              </a:rPr>
              <a:t>www.odysseymarine.com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Odyssey’s Virtual Museum </a:t>
            </a:r>
            <a:r>
              <a:rPr lang="en-US" u="sng" dirty="0">
                <a:latin typeface="Times New Roman" panose="02020603050405020304" pitchFamily="18" charset="0"/>
                <a:cs typeface="Times New Roman" panose="02020603050405020304" pitchFamily="18" charset="0"/>
                <a:hlinkClick r:id="rId4"/>
              </a:rPr>
              <a:t>www.odysseysvirtualmuseum.com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Archaeology added to the story of the</a:t>
            </a:r>
            <a:r>
              <a:rPr lang="en-US" i="1" dirty="0">
                <a:latin typeface="Times New Roman" panose="02020603050405020304" pitchFamily="18" charset="0"/>
                <a:cs typeface="Times New Roman" panose="02020603050405020304" pitchFamily="18" charset="0"/>
              </a:rPr>
              <a:t> Constante</a:t>
            </a:r>
            <a:r>
              <a:rPr lang="en-US" dirty="0">
                <a:latin typeface="Times New Roman" panose="02020603050405020304" pitchFamily="18" charset="0"/>
                <a:cs typeface="Times New Roman" panose="02020603050405020304" pitchFamily="18" charset="0"/>
              </a:rPr>
              <a:t>. This ship was involved in the everyday business of trade and commerce. Artifacts from the wreck provided a glimpse into the lives of ordinary people making a living during the colonial period. Spain and its Mexican colonists conducted business, and trade and commerce took place on both sides. Proof of this was in the discovery of the ceramic items and raw materials aboard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Many of these items were made by Mexican people and bound for markets in Spain.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Archaeology also provided the first accurate image of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An artist drew pictures of the ship from the data collected from the site, both historical and archaeological. There were no known drawings of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before this archaeology project.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Archaeology gave us the story of the people of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and a glimpse into commerce and trade in the Spanish colonial world.</a:t>
            </a:r>
          </a:p>
          <a:p>
            <a:endParaRPr lang="en-US" dirty="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Louisiana Office of Tourism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remains underwater. Artifacts and records from this project are stored with the Louisiana Division of Archaeology. The Division has a traveling exhibit available to teachers and other professionals which includes both replicas and actual artifacts. Visit the website for information on this exhibit, as well as a virtual book and an interactive exhibit at </a:t>
            </a:r>
            <a:r>
              <a:rPr lang="en-US" dirty="0" smtClean="0">
                <a:latin typeface="Times New Roman" panose="02020603050405020304" pitchFamily="18" charset="0"/>
                <a:cs typeface="Times New Roman" panose="02020603050405020304" pitchFamily="18" charset="0"/>
                <a:hlinkClick r:id="rId3"/>
              </a:rPr>
              <a:t>www.crt.la.gov/DiscoverArchaeology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Researchers on the project wrote a book called </a:t>
            </a:r>
            <a:r>
              <a:rPr lang="en-US" i="1" dirty="0">
                <a:latin typeface="Times New Roman" panose="02020603050405020304" pitchFamily="18" charset="0"/>
                <a:cs typeface="Times New Roman" panose="02020603050405020304" pitchFamily="18" charset="0"/>
              </a:rPr>
              <a:t>The Last Voyage of El Nuevo Constante</a:t>
            </a:r>
            <a:r>
              <a:rPr lang="en-US" dirty="0">
                <a:latin typeface="Times New Roman" panose="02020603050405020304" pitchFamily="18" charset="0"/>
                <a:cs typeface="Times New Roman" panose="02020603050405020304" pitchFamily="18" charset="0"/>
              </a:rPr>
              <a:t>. This book contains detailed information about the site discovery, historical research, archaeological excavation, and artifact analysis. You can purchase this book online at Amazon and Barnes and Noble. It may also be available at your local library.</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virtual book – Louisiana Division of Archaeology </a:t>
            </a:r>
            <a:r>
              <a:rPr lang="en-US" dirty="0" smtClean="0">
                <a:latin typeface="Times New Roman" panose="02020603050405020304" pitchFamily="18" charset="0"/>
                <a:cs typeface="Times New Roman" panose="02020603050405020304" pitchFamily="18" charset="0"/>
                <a:hlinkClick r:id="rId4"/>
              </a:rPr>
              <a:t>www.crt.la.gov/DiscoverArchaeology</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The Last Voyage of El Nuevo Constante </a:t>
            </a:r>
            <a:r>
              <a:rPr lang="en-US" dirty="0">
                <a:latin typeface="Times New Roman" panose="02020603050405020304" pitchFamily="18" charset="0"/>
                <a:cs typeface="Times New Roman" panose="02020603050405020304" pitchFamily="18" charset="0"/>
              </a:rPr>
              <a:t>– Louisiana State University Press</a:t>
            </a:r>
          </a:p>
        </p:txBody>
      </p:sp>
      <p:sp>
        <p:nvSpPr>
          <p:cNvPr id="4" name="Slide Number Placeholder 3"/>
          <p:cNvSpPr>
            <a:spLocks noGrp="1"/>
          </p:cNvSpPr>
          <p:nvPr>
            <p:ph type="sldNum" sz="quarter" idx="10"/>
          </p:nvPr>
        </p:nvSpPr>
        <p:spPr/>
        <p:txBody>
          <a:bodyPr/>
          <a:lstStyle/>
          <a:p>
            <a:fld id="{5C83ABDD-839B-46D6-A477-2E83D97CD7E5}" type="slidenum">
              <a:rPr lang="en-US" smtClean="0"/>
              <a:t>28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2660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a:t>
            </a:r>
            <a:r>
              <a:rPr lang="en-US" i="1" dirty="0">
                <a:latin typeface="Times New Roman" panose="02020603050405020304" pitchFamily="18" charset="0"/>
                <a:cs typeface="Times New Roman" panose="02020603050405020304" pitchFamily="18" charset="0"/>
              </a:rPr>
              <a:t> Constante </a:t>
            </a:r>
            <a:r>
              <a:rPr lang="en-US" dirty="0">
                <a:latin typeface="Times New Roman" panose="02020603050405020304" pitchFamily="18" charset="0"/>
                <a:cs typeface="Times New Roman" panose="02020603050405020304" pitchFamily="18" charset="0"/>
              </a:rPr>
              <a:t>was an eighteenth-century Spanish trading ship. It wrecked near the coast of Louisiana in 1766.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had goods from Mexico on board at the time of the wreck. A fisherman discovered the wreck in the Gulf of Mexico in 1979. This was the first colonial shipwreck discovered in Louisiana, and it offered a chance to learn more about trade in the colonial period.</a:t>
            </a:r>
          </a:p>
        </p:txBody>
      </p:sp>
      <p:sp>
        <p:nvSpPr>
          <p:cNvPr id="4" name="Slide Number Placeholder 3"/>
          <p:cNvSpPr>
            <a:spLocks noGrp="1"/>
          </p:cNvSpPr>
          <p:nvPr>
            <p:ph type="sldNum" sz="quarter" idx="10"/>
          </p:nvPr>
        </p:nvSpPr>
        <p:spPr/>
        <p:txBody>
          <a:bodyPr/>
          <a:lstStyle/>
          <a:p>
            <a:fld id="{5C83ABDD-839B-46D6-A477-2E83D97CD7E5}" type="slidenum">
              <a:rPr lang="en-US" smtClean="0"/>
              <a:t>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put the</a:t>
            </a:r>
            <a:r>
              <a:rPr lang="en-US" i="1" dirty="0">
                <a:latin typeface="Times New Roman" panose="02020603050405020304" pitchFamily="18" charset="0"/>
                <a:cs typeface="Times New Roman" panose="02020603050405020304" pitchFamily="18" charset="0"/>
              </a:rPr>
              <a:t> Constante </a:t>
            </a:r>
            <a:r>
              <a:rPr lang="en-US" dirty="0">
                <a:latin typeface="Times New Roman" panose="02020603050405020304" pitchFamily="18" charset="0"/>
                <a:cs typeface="Times New Roman" panose="02020603050405020304" pitchFamily="18" charset="0"/>
              </a:rPr>
              <a:t>in the context of early colonial activity in Louisiana, and what was going on in the rest of the U.S. and the world. Here is a timeline of events from A.D. 1400 to 1803.</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transported cargo to and from Mexico and Spain. The drawing on the left shows where the cargo was stored. The ship carried cannons and other arms for protection. It was not uncommon for livestock to roam the deck of the ship in these days. They provided fresh meat during the long journey across the ocean. There is no historical picture of the ship. An artist used information from archaeology and historical research to make these drawings.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is a map of the route of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In September 1766, the ship left Mexico to return to Spain. It sailed as part of a fleet, or a group of ships, carrying cargo and passengers. At this time, Mexico was a Spanish colony.  These ships carried Mexican goods back to Spain for Spanish merchants. Examples of these products were tanned hides, raw material to make dyes, medicine products, vanilla pods and chocolate, ceramics, and tortoise shell.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also carried copper, silver, and gold.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September was during hurricane season. When the fleet sailed, there was a severe storm in the Gulf of Mexico. Soon, the ships were scattered, and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was alone. The storm was so rough the ship began to leak and take on water. The captain turned toward shore, hoping to get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and all aboard to safety before the ship sank. The ship ran aground before reaching shore and was stuck in 10 feet of water, just off the Louisiana coast near Cameron Parish. The people on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remained on board for two more days while the storm continued. Finally, the storm cleared enough for the crew and passengers to take shelter on the Louisiana coast.</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map shows the general location of 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shipwreck. “X” marks the spot! For several days after the storm, the captain and crew of the </a:t>
            </a:r>
            <a:r>
              <a:rPr lang="en-US" i="1" dirty="0">
                <a:latin typeface="Times New Roman" panose="02020603050405020304" pitchFamily="18" charset="0"/>
                <a:cs typeface="Times New Roman" panose="02020603050405020304" pitchFamily="18" charset="0"/>
              </a:rPr>
              <a:t>Constante </a:t>
            </a:r>
            <a:r>
              <a:rPr lang="en-US" dirty="0">
                <a:latin typeface="Times New Roman" panose="02020603050405020304" pitchFamily="18" charset="0"/>
                <a:cs typeface="Times New Roman" panose="02020603050405020304" pitchFamily="18" charset="0"/>
              </a:rPr>
              <a:t>salvaged what they could of their cargo. The captain then sent several crew members in one of the ship’s smaller boats to the Spanish fort at Balize with word of the disaster, and to ask for help.</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this time Spain controlled much of Louisiana. France gave Louisiana west of the Mississippi River to Spain in 1762 with the Treaty of </a:t>
            </a:r>
            <a:r>
              <a:rPr lang="en-US" dirty="0" err="1">
                <a:latin typeface="Times New Roman" panose="02020603050405020304" pitchFamily="18" charset="0"/>
                <a:cs typeface="Times New Roman" panose="02020603050405020304" pitchFamily="18" charset="0"/>
              </a:rPr>
              <a:t>Fountainebleu</a:t>
            </a:r>
            <a:r>
              <a:rPr lang="en-US" dirty="0">
                <a:latin typeface="Times New Roman" panose="02020603050405020304" pitchFamily="18" charset="0"/>
                <a:cs typeface="Times New Roman" panose="02020603050405020304" pitchFamily="18" charset="0"/>
              </a:rPr>
              <a:t>. The Spanish governor of Louisiana was Don Antonio de Ulloa. When Ulloa heard what happened to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he immediately sent help. Many people and several ships worked through October 1766 to save what they could of the </a:t>
            </a:r>
            <a:r>
              <a:rPr lang="en-US" i="1" dirty="0">
                <a:latin typeface="Times New Roman" panose="02020603050405020304" pitchFamily="18" charset="0"/>
                <a:cs typeface="Times New Roman" panose="02020603050405020304" pitchFamily="18" charset="0"/>
              </a:rPr>
              <a:t>Constante’s</a:t>
            </a:r>
            <a:r>
              <a:rPr lang="en-US" dirty="0">
                <a:latin typeface="Times New Roman" panose="02020603050405020304" pitchFamily="18" charset="0"/>
                <a:cs typeface="Times New Roman" panose="02020603050405020304" pitchFamily="18" charset="0"/>
              </a:rPr>
              <a:t> cargo. They abandoned the ship, and the sea soon claimed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 But, that wasn’t the end of the story . . .</a:t>
            </a:r>
          </a:p>
          <a:p>
            <a:pPr defTabSz="931774">
              <a:defRPr/>
            </a:pPr>
            <a:endParaRPr lang="en-US" dirty="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Now, let’s fast forward 213 years to 1979 when a Texas shrimper discovered the wreck site of the</a:t>
            </a:r>
            <a:r>
              <a:rPr lang="en-US" i="1" dirty="0">
                <a:latin typeface="Times New Roman" panose="02020603050405020304" pitchFamily="18" charset="0"/>
                <a:cs typeface="Times New Roman" panose="02020603050405020304" pitchFamily="18" charset="0"/>
              </a:rPr>
              <a:t> Constante</a:t>
            </a:r>
            <a:r>
              <a:rPr lang="en-US" dirty="0">
                <a:latin typeface="Times New Roman" panose="02020603050405020304" pitchFamily="18" charset="0"/>
                <a:cs typeface="Times New Roman" panose="02020603050405020304" pitchFamily="18" charset="0"/>
              </a:rPr>
              <a:t>. The trawler, which is a boat used to catch shrimp, snagged part of the shipwreck with its net. In the shrimp net were three large copper ingots, or disks. The captain wasn’t sure what to make of his catch. He thought it was metal debris left behind by a drilling operation. However, he noted the position of the snag on his map for future reference, and put the disks in the bed of his truck. A friend who had some experience with shipwrecks noticed the items in his truck, and suggested that they might be from a shipwreck.</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i="1" dirty="0" smtClean="0">
                <a:latin typeface="Times New Roman" panose="02020603050405020304" pitchFamily="18" charset="0"/>
                <a:cs typeface="Times New Roman" panose="02020603050405020304" pitchFamily="18" charset="0"/>
              </a:rPr>
              <a:t>El </a:t>
            </a:r>
            <a:r>
              <a:rPr lang="en-US" i="1" dirty="0">
                <a:latin typeface="Times New Roman" panose="02020603050405020304" pitchFamily="18" charset="0"/>
                <a:cs typeface="Times New Roman" panose="02020603050405020304" pitchFamily="18" charset="0"/>
              </a:rPr>
              <a:t>Nuevo Constante</a:t>
            </a:r>
            <a:r>
              <a:rPr lang="en-US" dirty="0">
                <a:latin typeface="Times New Roman" panose="02020603050405020304" pitchFamily="18" charset="0"/>
                <a:cs typeface="Times New Roman" panose="02020603050405020304" pitchFamily="18" charset="0"/>
              </a:rPr>
              <a:t>-style ship – Stan Dark © 1997</a:t>
            </a:r>
          </a:p>
          <a:p>
            <a:pPr marL="0" marR="0">
              <a:lnSpc>
                <a:spcPct val="100000"/>
              </a:lnSpc>
              <a:spcBef>
                <a:spcPts val="0"/>
              </a:spcBef>
              <a:spcAft>
                <a:spcPts val="0"/>
              </a:spcAft>
            </a:pPr>
            <a:r>
              <a:rPr lang="en-US" dirty="0" smtClean="0">
                <a:latin typeface="Times New Roman" panose="02020603050405020304" pitchFamily="18" charset="0"/>
                <a:cs typeface="Times New Roman" panose="02020603050405020304" pitchFamily="18" charset="0"/>
              </a:rPr>
              <a:t>Shrimp </a:t>
            </a:r>
            <a:r>
              <a:rPr lang="en-US" dirty="0">
                <a:latin typeface="Times New Roman" panose="02020603050405020304" pitchFamily="18" charset="0"/>
                <a:cs typeface="Times New Roman" panose="02020603050405020304" pitchFamily="18" charset="0"/>
              </a:rPr>
              <a:t>trawler – </a:t>
            </a:r>
            <a:r>
              <a:rPr lang="en-US" dirty="0" smtClean="0">
                <a:latin typeface="Times New Roman" panose="02020603050405020304" pitchFamily="18" charset="0"/>
                <a:cs typeface="Times New Roman" panose="02020603050405020304" pitchFamily="18" charset="0"/>
              </a:rPr>
              <a:t>National Oceanic and Atmospheric Administration/Department of Commerce; </a:t>
            </a:r>
            <a:r>
              <a:rPr lang="en-US" sz="120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http://www.fishwatch.gov/profiles/brown-shrimp</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Image ID</a:t>
            </a:r>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fish0809; Photograph by Robert K.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Brigham</a:t>
            </a:r>
          </a:p>
          <a:p>
            <a:pPr marL="0" marR="0">
              <a:lnSpc>
                <a:spcPct val="100000"/>
              </a:lnSpc>
              <a:spcBef>
                <a:spcPts val="0"/>
              </a:spcBef>
              <a:spcAft>
                <a:spcPts val="0"/>
              </a:spcAft>
            </a:pPr>
            <a:r>
              <a:rPr lang="en-US" dirty="0" smtClean="0">
                <a:latin typeface="Times New Roman" panose="02020603050405020304" pitchFamily="18" charset="0"/>
                <a:cs typeface="Times New Roman" panose="02020603050405020304" pitchFamily="18" charset="0"/>
              </a:rPr>
              <a:t>Ingots </a:t>
            </a:r>
            <a:r>
              <a:rPr lang="en-US" dirty="0">
                <a:latin typeface="Times New Roman" panose="02020603050405020304" pitchFamily="18" charset="0"/>
                <a:cs typeface="Times New Roman" panose="02020603050405020304" pitchFamily="18" charset="0"/>
              </a:rPr>
              <a: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El Nuevo Constante</a:t>
            </a:r>
            <a:r>
              <a:rPr lang="en-US" dirty="0">
                <a:latin typeface="Times New Roman" panose="02020603050405020304" pitchFamily="18" charset="0"/>
                <a:cs typeface="Times New Roman" panose="02020603050405020304" pitchFamily="18" charset="0"/>
              </a:rPr>
              <a:t> – A.D. 1766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was a question of who owned the shipwreck. It was important to find out whether the wreck was located within Louisiana’s territorial sea. A territorial sea is the area 12 nautical miles from the coast. A nautical mile is not the same distance as a regular mile. It measures distance on water, and is equal to 1.15 miles on land. This area belongs to the coastal state. There are laws that determine what can take place within this state-controlled area, and who owns objects found in this area. It turned out that the wreck belonged to the state of Louisiana. The Louisiana Department of Culture, Recreation, and Tourism became involved with the discovery. This office is responsible for managing cultural resources on state property.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state wanted to study the site. The fishermen who found the wreck, a local archaeology company, and the state agreed on a plan. They worked together to research, recover, analyze, and store artifacts from the </a:t>
            </a:r>
            <a:r>
              <a:rPr lang="en-US" i="1" dirty="0">
                <a:latin typeface="Times New Roman" panose="02020603050405020304" pitchFamily="18" charset="0"/>
                <a:cs typeface="Times New Roman" panose="02020603050405020304" pitchFamily="18" charset="0"/>
              </a:rPr>
              <a:t>Constante</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a:t>
            </a:r>
          </a:p>
          <a:p>
            <a:r>
              <a:rPr lang="en-US" dirty="0">
                <a:latin typeface="Times New Roman" panose="02020603050405020304" pitchFamily="18" charset="0"/>
                <a:cs typeface="Times New Roman" panose="02020603050405020304" pitchFamily="18" charset="0"/>
              </a:rPr>
              <a:t>Territorial sea diagram -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9</a:t>
            </a:fld>
            <a:endParaRPr lang="en-US"/>
          </a:p>
        </p:txBody>
      </p:sp>
    </p:spTree>
    <p:extLst>
      <p:ext uri="{BB962C8B-B14F-4D97-AF65-F5344CB8AC3E}">
        <p14:creationId xmlns:p14="http://schemas.microsoft.com/office/powerpoint/2010/main" val="147233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9962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9216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07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8669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10633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63772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BB3ED-4BE3-40D9-9EEE-E5B52EC1A9AE}"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3639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BB3ED-4BE3-40D9-9EEE-E5B52EC1A9AE}"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6580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BB3ED-4BE3-40D9-9EEE-E5B52EC1A9AE}"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8580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5307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5493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BB3ED-4BE3-40D9-9EEE-E5B52EC1A9AE}"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ED8C4-5CCF-4C2E-AF89-B06D4DFF0813}" type="slidenum">
              <a:rPr lang="en-US" smtClean="0"/>
              <a:t>‹#›</a:t>
            </a:fld>
            <a:endParaRPr lang="en-US"/>
          </a:p>
        </p:txBody>
      </p:sp>
    </p:spTree>
    <p:extLst>
      <p:ext uri="{BB962C8B-B14F-4D97-AF65-F5344CB8AC3E}">
        <p14:creationId xmlns:p14="http://schemas.microsoft.com/office/powerpoint/2010/main" val="20006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tiff"/><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30.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0.jpeg"/><Relationship Id="rId4" Type="http://schemas.microsoft.com/office/2007/relationships/hdphoto" Target="../media/hdphoto11.wdp"/></Relationships>
</file>

<file path=ppt/slides/_rels/slide29.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762000"/>
            <a:ext cx="8610600" cy="1676400"/>
          </a:xfrm>
        </p:spPr>
        <p:txBody>
          <a:bodyPr>
            <a:normAutofit fontScale="90000"/>
          </a:bodyPr>
          <a:lstStyle/>
          <a:p>
            <a:r>
              <a:rPr lang="en-US" sz="6700" b="1" i="1" dirty="0" smtClean="0">
                <a:latin typeface="Bradley Hand ITC" panose="03070402050302030203" pitchFamily="66" charset="0"/>
              </a:rPr>
              <a:t>El Nuevo Constante</a:t>
            </a:r>
            <a:r>
              <a:rPr lang="en-US" sz="6000" b="1" i="1" dirty="0" smtClean="0">
                <a:latin typeface="Bradley Hand ITC" panose="03070402050302030203" pitchFamily="66" charset="0"/>
              </a:rPr>
              <a:t/>
            </a:r>
            <a:br>
              <a:rPr lang="en-US" sz="6000" b="1" i="1" dirty="0" smtClean="0">
                <a:latin typeface="Bradley Hand ITC" panose="03070402050302030203" pitchFamily="66" charset="0"/>
              </a:rPr>
            </a:br>
            <a:r>
              <a:rPr lang="en-US" sz="4000" b="1" dirty="0" smtClean="0">
                <a:latin typeface="Bradley Hand ITC" panose="03070402050302030203" pitchFamily="66" charset="0"/>
              </a:rPr>
              <a:t>1766</a:t>
            </a:r>
            <a:endParaRPr lang="en-US" sz="4000" b="1" dirty="0">
              <a:latin typeface="Bradley Hand ITC" panose="03070402050302030203" pitchFamily="66" charset="0"/>
            </a:endParaRPr>
          </a:p>
        </p:txBody>
      </p:sp>
      <p:pic>
        <p:nvPicPr>
          <p:cNvPr id="5" name="Picture 4"/>
          <p:cNvPicPr>
            <a:picLocks noChangeAspect="1"/>
          </p:cNvPicPr>
          <p:nvPr/>
        </p:nvPicPr>
        <p:blipFill>
          <a:blip r:embed="rId3" cstate="email">
            <a:duotone>
              <a:prstClr val="black"/>
              <a:schemeClr val="bg2">
                <a:lumMod val="50000"/>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2153462" y="2398486"/>
            <a:ext cx="4837076" cy="4002314"/>
          </a:xfrm>
          <a:prstGeom prst="rect">
            <a:avLst/>
          </a:prstGeom>
          <a:ln w="19050">
            <a:solidFill>
              <a:schemeClr val="accent5">
                <a:lumMod val="75000"/>
              </a:schemeClr>
            </a:solidFill>
          </a:ln>
        </p:spPr>
      </p:pic>
      <p:sp>
        <p:nvSpPr>
          <p:cNvPr id="6" name="TextBox 5"/>
          <p:cNvSpPr txBox="1"/>
          <p:nvPr/>
        </p:nvSpPr>
        <p:spPr>
          <a:xfrm>
            <a:off x="442528" y="348734"/>
            <a:ext cx="8305800" cy="369332"/>
          </a:xfrm>
          <a:prstGeom prst="rect">
            <a:avLst/>
          </a:prstGeom>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99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100" y="2895600"/>
            <a:ext cx="7086600"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Primary Sources for this Project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1785 journal entry </a:t>
            </a:r>
            <a:r>
              <a:rPr lang="en-US" sz="2400" dirty="0" smtClean="0">
                <a:latin typeface="Times New Roman" panose="02020603050405020304" pitchFamily="18" charset="0"/>
                <a:cs typeface="Times New Roman" panose="02020603050405020304" pitchFamily="18" charset="0"/>
              </a:rPr>
              <a:t>about Bayou del Constance</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Historical </a:t>
            </a: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rchives in Mexico and Spain</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Ship’s manifest (list of cargo, crew and passengers)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Historical maps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Artifacts from the shipwreck</a:t>
            </a:r>
            <a:endParaRPr lang="en-US" sz="2400" dirty="0">
              <a:latin typeface="Times New Roman" panose="02020603050405020304" pitchFamily="18" charset="0"/>
              <a:cs typeface="Times New Roman" panose="02020603050405020304" pitchFamily="18" charset="0"/>
            </a:endParaRPr>
          </a:p>
        </p:txBody>
      </p:sp>
      <p:sp>
        <p:nvSpPr>
          <p:cNvPr id="8"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4000" y="1143000"/>
            <a:ext cx="3200400" cy="2304288"/>
          </a:xfrm>
          <a:prstGeom prst="rect">
            <a:avLst/>
          </a:prstGeom>
        </p:spPr>
      </p:pic>
    </p:spTree>
    <p:extLst>
      <p:ext uri="{BB962C8B-B14F-4D97-AF65-F5344CB8AC3E}">
        <p14:creationId xmlns:p14="http://schemas.microsoft.com/office/powerpoint/2010/main" val="425661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5" name="TextBox 4"/>
          <p:cNvSpPr txBox="1"/>
          <p:nvPr/>
        </p:nvSpPr>
        <p:spPr>
          <a:xfrm>
            <a:off x="1614987" y="2122944"/>
            <a:ext cx="6009209" cy="2677656"/>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Archaeological Investigations</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Remote sensing survey</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ores to study sediment layers of seafloor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Underwater measurements of ship</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Artifact recovery, analysis, and conservation</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Reporting</a:t>
            </a:r>
          </a:p>
        </p:txBody>
      </p:sp>
    </p:spTree>
    <p:extLst>
      <p:ext uri="{BB962C8B-B14F-4D97-AF65-F5344CB8AC3E}">
        <p14:creationId xmlns:p14="http://schemas.microsoft.com/office/powerpoint/2010/main" val="4042681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Challenging diving conditions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8"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67462" y="1205248"/>
            <a:ext cx="6885904" cy="4644609"/>
          </a:xfrm>
          <a:prstGeom prst="rect">
            <a:avLst/>
          </a:prstGeom>
        </p:spPr>
      </p:pic>
    </p:spTree>
    <p:extLst>
      <p:ext uri="{BB962C8B-B14F-4D97-AF65-F5344CB8AC3E}">
        <p14:creationId xmlns:p14="http://schemas.microsoft.com/office/powerpoint/2010/main" val="51160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4387830" y="2178030"/>
            <a:ext cx="3970318" cy="4780021"/>
          </a:xfrm>
          <a:prstGeom prst="rect">
            <a:avLst/>
          </a:prstGeom>
        </p:spPr>
      </p:pic>
      <p:sp>
        <p:nvSpPr>
          <p:cNvPr id="3" name="TextBox 2"/>
          <p:cNvSpPr txBox="1"/>
          <p:nvPr/>
        </p:nvSpPr>
        <p:spPr>
          <a:xfrm>
            <a:off x="544883" y="1295400"/>
            <a:ext cx="4429418" cy="3785652"/>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Artifacts Recovered, 1979 to 1980</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Cannon, cannon balls and shot</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Glass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Pottery, olive jars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Silver, gold and copper ingots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Raw material to make dyes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Ceramic cargo</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Hides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Turtle shells</a:t>
            </a:r>
          </a:p>
        </p:txBody>
      </p:sp>
      <p:sp>
        <p:nvSpPr>
          <p:cNvPr id="8"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Tree>
    <p:extLst>
      <p:ext uri="{BB962C8B-B14F-4D97-AF65-F5344CB8AC3E}">
        <p14:creationId xmlns:p14="http://schemas.microsoft.com/office/powerpoint/2010/main" val="281342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Cannons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l="2348" t="1710"/>
          <a:stretch/>
        </p:blipFill>
        <p:spPr>
          <a:xfrm rot="16200000">
            <a:off x="2300514" y="82892"/>
            <a:ext cx="4542972" cy="6815583"/>
          </a:xfrm>
          <a:prstGeom prst="rect">
            <a:avLst/>
          </a:prstGeom>
          <a:ln>
            <a:solidFill>
              <a:schemeClr val="tx1"/>
            </a:solidFill>
          </a:ln>
        </p:spPr>
      </p:pic>
      <p:sp>
        <p:nvSpPr>
          <p:cNvPr id="9"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2" name="TextBox 11"/>
          <p:cNvSpPr txBox="1"/>
          <p:nvPr/>
        </p:nvSpPr>
        <p:spPr>
          <a:xfrm rot="16200000">
            <a:off x="6894880" y="4520680"/>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6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069728"/>
            <a:ext cx="5274902" cy="4855464"/>
          </a:xfrm>
          <a:prstGeom prst="rect">
            <a:avLst/>
          </a:prstGeom>
        </p:spPr>
      </p:pic>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Cannon balls and shot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4343400"/>
            <a:ext cx="1748280" cy="783448"/>
          </a:xfrm>
          <a:prstGeom prst="rect">
            <a:avLst/>
          </a:prstGeom>
        </p:spPr>
      </p:pic>
      <p:sp>
        <p:nvSpPr>
          <p:cNvPr id="7" name="TextBox 6"/>
          <p:cNvSpPr txBox="1"/>
          <p:nvPr/>
        </p:nvSpPr>
        <p:spPr>
          <a:xfrm>
            <a:off x="1047817" y="1581090"/>
            <a:ext cx="780983" cy="400110"/>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8-pounder</a:t>
            </a:r>
          </a:p>
          <a:p>
            <a:r>
              <a:rPr lang="en-US" sz="1000" dirty="0" smtClean="0">
                <a:latin typeface="Times New Roman" panose="02020603050405020304" pitchFamily="18" charset="0"/>
                <a:cs typeface="Times New Roman" panose="02020603050405020304" pitchFamily="18" charset="0"/>
              </a:rPr>
              <a:t>cannon ball</a:t>
            </a:r>
            <a:endParaRPr lang="en-US" sz="1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85800" y="4289303"/>
            <a:ext cx="780983" cy="400110"/>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4-pounder</a:t>
            </a:r>
          </a:p>
          <a:p>
            <a:r>
              <a:rPr lang="en-US" sz="1000" dirty="0">
                <a:latin typeface="Times New Roman" panose="02020603050405020304" pitchFamily="18" charset="0"/>
                <a:cs typeface="Times New Roman" panose="02020603050405020304" pitchFamily="18" charset="0"/>
              </a:rPr>
              <a:t>c</a:t>
            </a:r>
            <a:r>
              <a:rPr lang="en-US" sz="1000" dirty="0" smtClean="0">
                <a:latin typeface="Times New Roman" panose="02020603050405020304" pitchFamily="18" charset="0"/>
                <a:cs typeface="Times New Roman" panose="02020603050405020304" pitchFamily="18" charset="0"/>
              </a:rPr>
              <a:t>annon ball</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419600" y="4097179"/>
            <a:ext cx="644728"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l</a:t>
            </a:r>
            <a:r>
              <a:rPr lang="en-US" sz="1000" dirty="0" smtClean="0">
                <a:latin typeface="Times New Roman" panose="02020603050405020304" pitchFamily="18" charset="0"/>
                <a:cs typeface="Times New Roman" panose="02020603050405020304" pitchFamily="18" charset="0"/>
              </a:rPr>
              <a:t>ead shot</a:t>
            </a:r>
            <a:endParaRPr lang="en-US" sz="10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586783" y="2414063"/>
            <a:ext cx="585417" cy="400110"/>
          </a:xfrm>
          <a:prstGeom prst="rect">
            <a:avLst/>
          </a:prstGeom>
          <a:noFill/>
        </p:spPr>
        <p:txBody>
          <a:bodyPr wrap="none" rtlCol="0">
            <a:spAutoFit/>
          </a:bodyPr>
          <a:lstStyle/>
          <a:p>
            <a:pPr algn="ctr"/>
            <a:r>
              <a:rPr lang="en-US" sz="1000" dirty="0">
                <a:latin typeface="Times New Roman" panose="02020603050405020304" pitchFamily="18" charset="0"/>
                <a:cs typeface="Times New Roman" panose="02020603050405020304" pitchFamily="18" charset="0"/>
              </a:rPr>
              <a:t>c</a:t>
            </a:r>
            <a:r>
              <a:rPr lang="en-US" sz="1000" dirty="0" smtClean="0">
                <a:latin typeface="Times New Roman" panose="02020603050405020304" pitchFamily="18" charset="0"/>
                <a:cs typeface="Times New Roman" panose="02020603050405020304" pitchFamily="18" charset="0"/>
              </a:rPr>
              <a:t>anister</a:t>
            </a:r>
          </a:p>
          <a:p>
            <a:pPr algn="ctr"/>
            <a:r>
              <a:rPr lang="en-US" sz="1000" dirty="0" smtClean="0">
                <a:latin typeface="Times New Roman" panose="02020603050405020304" pitchFamily="18" charset="0"/>
                <a:cs typeface="Times New Roman" panose="02020603050405020304" pitchFamily="18" charset="0"/>
              </a:rPr>
              <a:t>shot</a:t>
            </a:r>
            <a:endParaRPr lang="en-US" sz="1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87127" y="2920180"/>
            <a:ext cx="73129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w</a:t>
            </a:r>
            <a:r>
              <a:rPr lang="en-US" sz="1000" dirty="0" smtClean="0">
                <a:latin typeface="Times New Roman" panose="02020603050405020304" pitchFamily="18" charset="0"/>
                <a:cs typeface="Times New Roman" panose="02020603050405020304" pitchFamily="18" charset="0"/>
              </a:rPr>
              <a:t>ood base</a:t>
            </a:r>
            <a:endParaRPr lang="en-US" sz="10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8181627" y="3150310"/>
            <a:ext cx="381437" cy="246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720370" y="1610082"/>
            <a:ext cx="1329246" cy="2197133"/>
            <a:chOff x="6720370" y="1610082"/>
            <a:chExt cx="1329246" cy="2197133"/>
          </a:xfrm>
        </p:grpSpPr>
        <p:sp>
          <p:nvSpPr>
            <p:cNvPr id="15" name="Can 14"/>
            <p:cNvSpPr/>
            <p:nvPr/>
          </p:nvSpPr>
          <p:spPr>
            <a:xfrm>
              <a:off x="6720370" y="3187706"/>
              <a:ext cx="1329246" cy="619509"/>
            </a:xfrm>
            <a:prstGeom prst="can">
              <a:avLst/>
            </a:prstGeom>
            <a:blipFill>
              <a:blip r:embed="rId5"/>
              <a:tile tx="0" ty="0" sx="100000" sy="100000" flip="none" algn="tl"/>
            </a:bli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42778" y="1610082"/>
              <a:ext cx="280633" cy="1663681"/>
            </a:xfrm>
            <a:prstGeom prst="rect">
              <a:avLst/>
            </a:prstGeom>
            <a:blipFill>
              <a:blip r:embed="rId5"/>
              <a:tile tx="0" ty="0" sx="100000" sy="100000" flip="none" algn="tl"/>
            </a:bli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85578" y="2841723"/>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523412" y="1934131"/>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535495" y="2370036"/>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545824" y="2825337"/>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782851" y="1943238"/>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82851" y="2379143"/>
              <a:ext cx="457200" cy="4359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433764" y="1793858"/>
              <a:ext cx="578223" cy="1452283"/>
            </a:xfrm>
            <a:custGeom>
              <a:avLst/>
              <a:gdLst>
                <a:gd name="connsiteX0" fmla="*/ 0 w 578223"/>
                <a:gd name="connsiteY0" fmla="*/ 0 h 1452283"/>
                <a:gd name="connsiteX1" fmla="*/ 537882 w 578223"/>
                <a:gd name="connsiteY1" fmla="*/ 107577 h 1452283"/>
                <a:gd name="connsiteX2" fmla="*/ 537882 w 578223"/>
                <a:gd name="connsiteY2" fmla="*/ 107577 h 1452283"/>
                <a:gd name="connsiteX3" fmla="*/ 578223 w 578223"/>
                <a:gd name="connsiteY3" fmla="*/ 1452283 h 1452283"/>
                <a:gd name="connsiteX4" fmla="*/ 578223 w 578223"/>
                <a:gd name="connsiteY4" fmla="*/ 1452283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23" h="1452283">
                  <a:moveTo>
                    <a:pt x="0" y="0"/>
                  </a:moveTo>
                  <a:lnTo>
                    <a:pt x="537882" y="107577"/>
                  </a:lnTo>
                  <a:lnTo>
                    <a:pt x="537882" y="107577"/>
                  </a:lnTo>
                  <a:lnTo>
                    <a:pt x="578223" y="1452283"/>
                  </a:lnTo>
                  <a:lnTo>
                    <a:pt x="578223" y="145228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a:off x="6720370" y="1793858"/>
              <a:ext cx="618862" cy="1486633"/>
            </a:xfrm>
            <a:custGeom>
              <a:avLst/>
              <a:gdLst>
                <a:gd name="connsiteX0" fmla="*/ 0 w 578223"/>
                <a:gd name="connsiteY0" fmla="*/ 0 h 1452283"/>
                <a:gd name="connsiteX1" fmla="*/ 537882 w 578223"/>
                <a:gd name="connsiteY1" fmla="*/ 107577 h 1452283"/>
                <a:gd name="connsiteX2" fmla="*/ 537882 w 578223"/>
                <a:gd name="connsiteY2" fmla="*/ 107577 h 1452283"/>
                <a:gd name="connsiteX3" fmla="*/ 578223 w 578223"/>
                <a:gd name="connsiteY3" fmla="*/ 1452283 h 1452283"/>
                <a:gd name="connsiteX4" fmla="*/ 578223 w 578223"/>
                <a:gd name="connsiteY4" fmla="*/ 1452283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23" h="1452283">
                  <a:moveTo>
                    <a:pt x="0" y="0"/>
                  </a:moveTo>
                  <a:lnTo>
                    <a:pt x="537882" y="107577"/>
                  </a:lnTo>
                  <a:lnTo>
                    <a:pt x="537882" y="107577"/>
                  </a:lnTo>
                  <a:lnTo>
                    <a:pt x="578223" y="1452283"/>
                  </a:lnTo>
                  <a:lnTo>
                    <a:pt x="578223" y="145228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Left Brace 3"/>
          <p:cNvSpPr/>
          <p:nvPr/>
        </p:nvSpPr>
        <p:spPr>
          <a:xfrm>
            <a:off x="6096000" y="1934131"/>
            <a:ext cx="381000" cy="13463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0605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Glass artifacts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248400" y="5388230"/>
            <a:ext cx="1348446"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Glass fragments</a:t>
            </a:r>
            <a:endParaRPr lang="en-US" sz="1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4656705" y="2567222"/>
            <a:ext cx="4038999" cy="2733056"/>
          </a:xfrm>
          <a:prstGeom prst="rect">
            <a:avLst/>
          </a:prstGeom>
          <a:ln w="9525">
            <a:solidFill>
              <a:schemeClr val="tx1"/>
            </a:solidFill>
          </a:ln>
        </p:spPr>
      </p:pic>
      <p:sp>
        <p:nvSpPr>
          <p:cNvPr id="12" name="TextBox 11"/>
          <p:cNvSpPr txBox="1"/>
          <p:nvPr/>
        </p:nvSpPr>
        <p:spPr>
          <a:xfrm>
            <a:off x="405968" y="4468768"/>
            <a:ext cx="4002970"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Wine Bottle Base</a:t>
            </a:r>
            <a:endParaRPr lang="en-US" sz="1400" dirty="0">
              <a:latin typeface="Times New Roman" panose="02020603050405020304" pitchFamily="18" charset="0"/>
              <a:cs typeface="Times New Roman" panose="02020603050405020304" pitchFamily="18" charset="0"/>
            </a:endParaRPr>
          </a:p>
        </p:txBody>
      </p:sp>
      <p:sp>
        <p:nvSpPr>
          <p:cNvPr id="14"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0" name="TextBox 9"/>
          <p:cNvSpPr txBox="1"/>
          <p:nvPr/>
        </p:nvSpPr>
        <p:spPr>
          <a:xfrm rot="16200000">
            <a:off x="8028259" y="4499545"/>
            <a:ext cx="1582484"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Coastal Environments, Inc.</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281" y="1674964"/>
            <a:ext cx="4002970" cy="2728691"/>
          </a:xfrm>
          <a:prstGeom prst="rect">
            <a:avLst/>
          </a:prstGeom>
          <a:ln>
            <a:solidFill>
              <a:schemeClr val="tx1"/>
            </a:solidFill>
          </a:ln>
        </p:spPr>
      </p:pic>
      <p:sp>
        <p:nvSpPr>
          <p:cNvPr id="9" name="TextBox 8"/>
          <p:cNvSpPr txBox="1"/>
          <p:nvPr/>
        </p:nvSpPr>
        <p:spPr>
          <a:xfrm rot="16200000">
            <a:off x="-483877" y="3524033"/>
            <a:ext cx="169148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Louisiana Office of Tourism.</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516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Spanish Olive </a:t>
            </a:r>
            <a:r>
              <a:rPr lang="en-US" dirty="0">
                <a:latin typeface="Times New Roman" panose="02020603050405020304" pitchFamily="18" charset="0"/>
                <a:cs typeface="Times New Roman" panose="02020603050405020304" pitchFamily="18" charset="0"/>
              </a:rPr>
              <a:t>J</a:t>
            </a:r>
            <a:r>
              <a:rPr lang="en-US" dirty="0" smtClean="0">
                <a:latin typeface="Times New Roman" panose="02020603050405020304" pitchFamily="18" charset="0"/>
                <a:cs typeface="Times New Roman" panose="02020603050405020304" pitchFamily="18" charset="0"/>
              </a:rPr>
              <a:t>ar</a:t>
            </a:r>
            <a:endParaRPr lang="en-US" i="1" dirty="0">
              <a:latin typeface="Times New Roman" panose="02020603050405020304" pitchFamily="18" charset="0"/>
              <a:cs typeface="Times New Roman" panose="02020603050405020304" pitchFamily="18" charset="0"/>
            </a:endParaRPr>
          </a:p>
        </p:txBody>
      </p:sp>
      <p:sp>
        <p:nvSpPr>
          <p:cNvPr id="14"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988249"/>
            <a:ext cx="4621862" cy="3117151"/>
          </a:xfrm>
          <a:prstGeom prst="rect">
            <a:avLst/>
          </a:prstGeom>
        </p:spPr>
      </p:pic>
      <p:sp>
        <p:nvSpPr>
          <p:cNvPr id="10" name="TextBox 9"/>
          <p:cNvSpPr txBox="1"/>
          <p:nvPr/>
        </p:nvSpPr>
        <p:spPr>
          <a:xfrm rot="16200000">
            <a:off x="-587126" y="3855973"/>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1434999"/>
            <a:ext cx="2535938" cy="3816157"/>
          </a:xfrm>
          <a:prstGeom prst="rect">
            <a:avLst/>
          </a:prstGeom>
        </p:spPr>
      </p:pic>
      <p:sp>
        <p:nvSpPr>
          <p:cNvPr id="3" name="TextBox 2"/>
          <p:cNvSpPr txBox="1"/>
          <p:nvPr/>
        </p:nvSpPr>
        <p:spPr>
          <a:xfrm>
            <a:off x="1447800" y="5187106"/>
            <a:ext cx="1877437" cy="461665"/>
          </a:xfrm>
          <a:prstGeom prst="rect">
            <a:avLst/>
          </a:prstGeom>
          <a:noFill/>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Spanish olive jar fragments</a:t>
            </a:r>
          </a:p>
          <a:p>
            <a:pPr algn="ctr"/>
            <a:r>
              <a:rPr lang="en-US" sz="1200" dirty="0" smtClean="0">
                <a:latin typeface="Times New Roman" panose="02020603050405020304" pitchFamily="18" charset="0"/>
                <a:cs typeface="Times New Roman" panose="02020603050405020304" pitchFamily="18" charset="0"/>
              </a:rPr>
              <a:t>from </a:t>
            </a:r>
            <a:r>
              <a:rPr lang="en-US" sz="1200" i="1" dirty="0" smtClean="0">
                <a:latin typeface="Times New Roman" panose="02020603050405020304" pitchFamily="18" charset="0"/>
                <a:cs typeface="Times New Roman" panose="02020603050405020304" pitchFamily="18" charset="0"/>
              </a:rPr>
              <a:t>El Nuevo Constante</a:t>
            </a:r>
            <a:endParaRPr lang="en-US" sz="12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21571" y="5187107"/>
            <a:ext cx="2412829"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Example of complete</a:t>
            </a:r>
          </a:p>
          <a:p>
            <a:pPr algn="ctr"/>
            <a:r>
              <a:rPr lang="en-US" sz="1200" dirty="0" smtClean="0">
                <a:latin typeface="Times New Roman" panose="02020603050405020304" pitchFamily="18" charset="0"/>
                <a:cs typeface="Times New Roman" panose="02020603050405020304" pitchFamily="18" charset="0"/>
              </a:rPr>
              <a:t>Spanish olive jar</a:t>
            </a:r>
            <a:endParaRPr lang="en-US" sz="12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rot="16200000">
            <a:off x="7271874" y="3719764"/>
            <a:ext cx="2525050"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Odyssey Marine Exploration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31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219200"/>
            <a:ext cx="7620000" cy="4705350"/>
          </a:xfrm>
          <a:prstGeom prst="rect">
            <a:avLst/>
          </a:prstGeom>
        </p:spPr>
      </p:pic>
      <p:sp>
        <p:nvSpPr>
          <p:cNvPr id="6" name="TextBox 5"/>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Cargo list of </a:t>
            </a:r>
            <a:r>
              <a:rPr lang="en-US" i="1" dirty="0" smtClean="0">
                <a:latin typeface="Times New Roman" panose="02020603050405020304" pitchFamily="18" charset="0"/>
                <a:cs typeface="Times New Roman" panose="02020603050405020304" pitchFamily="18" charset="0"/>
              </a:rPr>
              <a:t>El Nuevo Constante</a:t>
            </a:r>
            <a:r>
              <a:rPr lang="en-US" dirty="0" smtClean="0">
                <a:latin typeface="Times New Roman" panose="02020603050405020304" pitchFamily="18" charset="0"/>
                <a:cs typeface="Times New Roman" panose="02020603050405020304" pitchFamily="18" charset="0"/>
              </a:rPr>
              <a:t>, 1766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750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Precious metals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531" y="2057400"/>
            <a:ext cx="4937760" cy="3295955"/>
          </a:xfrm>
          <a:prstGeom prst="rect">
            <a:avLst/>
          </a:prstGeom>
        </p:spPr>
      </p:pic>
      <p:sp>
        <p:nvSpPr>
          <p:cNvPr id="9"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6" name="TextBox 5"/>
          <p:cNvSpPr txBox="1"/>
          <p:nvPr/>
        </p:nvSpPr>
        <p:spPr>
          <a:xfrm>
            <a:off x="184950" y="5638800"/>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Photographs by Coastal Environments, Inc.</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758653" y="2150254"/>
            <a:ext cx="4343400" cy="2936060"/>
          </a:xfrm>
          <a:prstGeom prst="rect">
            <a:avLst/>
          </a:prstGeom>
        </p:spPr>
      </p:pic>
      <p:sp>
        <p:nvSpPr>
          <p:cNvPr id="5" name="TextBox 4"/>
          <p:cNvSpPr txBox="1"/>
          <p:nvPr/>
        </p:nvSpPr>
        <p:spPr>
          <a:xfrm>
            <a:off x="1905000" y="1918900"/>
            <a:ext cx="176683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Silver ingots and artifacts</a:t>
            </a:r>
            <a:endParaRPr lang="en-US" sz="1200" dirty="0"/>
          </a:p>
        </p:txBody>
      </p:sp>
      <p:sp>
        <p:nvSpPr>
          <p:cNvPr id="10" name="TextBox 9"/>
          <p:cNvSpPr txBox="1"/>
          <p:nvPr/>
        </p:nvSpPr>
        <p:spPr>
          <a:xfrm>
            <a:off x="6324600" y="1143650"/>
            <a:ext cx="946093"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Gold  ingots</a:t>
            </a:r>
            <a:endParaRPr lang="en-US" sz="1200" dirty="0"/>
          </a:p>
        </p:txBody>
      </p:sp>
    </p:spTree>
    <p:extLst>
      <p:ext uri="{BB962C8B-B14F-4D97-AF65-F5344CB8AC3E}">
        <p14:creationId xmlns:p14="http://schemas.microsoft.com/office/powerpoint/2010/main" val="3204917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Drawing of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4257" y="990600"/>
            <a:ext cx="6078139" cy="5029200"/>
          </a:xfrm>
          <a:prstGeom prst="rect">
            <a:avLst/>
          </a:prstGeom>
        </p:spPr>
      </p:pic>
    </p:spTree>
    <p:extLst>
      <p:ext uri="{BB962C8B-B14F-4D97-AF65-F5344CB8AC3E}">
        <p14:creationId xmlns:p14="http://schemas.microsoft.com/office/powerpoint/2010/main" val="3136675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Copper ingots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6" name="TextBox 5"/>
          <p:cNvSpPr txBox="1"/>
          <p:nvPr/>
        </p:nvSpPr>
        <p:spPr>
          <a:xfrm>
            <a:off x="6518372" y="5410200"/>
            <a:ext cx="2398413"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961" y="2133600"/>
            <a:ext cx="4964362" cy="329746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4752" y="2205868"/>
            <a:ext cx="3514448" cy="2926080"/>
          </a:xfrm>
          <a:prstGeom prst="rect">
            <a:avLst/>
          </a:prstGeom>
        </p:spPr>
      </p:pic>
    </p:spTree>
    <p:extLst>
      <p:ext uri="{BB962C8B-B14F-4D97-AF65-F5344CB8AC3E}">
        <p14:creationId xmlns:p14="http://schemas.microsoft.com/office/powerpoint/2010/main" val="3280825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3" name="TextBox 12"/>
          <p:cNvSpPr txBox="1"/>
          <p:nvPr/>
        </p:nvSpPr>
        <p:spPr>
          <a:xfrm>
            <a:off x="1169940" y="1143000"/>
            <a:ext cx="309726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Indian collecting cochineal insects</a:t>
            </a:r>
            <a:endParaRPr lang="en-US" sz="12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967971" y="1143000"/>
            <a:ext cx="2923991"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Live and dried cochineal insects</a:t>
            </a:r>
            <a:endParaRPr lang="en-US" sz="1200" i="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9940" y="1516178"/>
            <a:ext cx="3094990" cy="45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525537"/>
            <a:ext cx="1872356" cy="2494914"/>
          </a:xfrm>
          <a:prstGeom prst="rect">
            <a:avLst/>
          </a:prstGeom>
        </p:spPr>
      </p:pic>
      <p:sp>
        <p:nvSpPr>
          <p:cNvPr id="9" name="TextBox 8"/>
          <p:cNvSpPr txBox="1"/>
          <p:nvPr/>
        </p:nvSpPr>
        <p:spPr>
          <a:xfrm rot="16200000">
            <a:off x="-311939" y="4653633"/>
            <a:ext cx="265649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Newberry Digital Collections for the Classroom</a:t>
            </a:r>
            <a:endParaRPr lang="en-US" sz="1000" dirty="0">
              <a:latin typeface="Times New Roman" panose="02020603050405020304" pitchFamily="18" charset="0"/>
              <a:cs typeface="Times New Roman" panose="02020603050405020304" pitchFamily="18" charset="0"/>
            </a:endParaRPr>
          </a:p>
        </p:txBody>
      </p:sp>
      <p:sp>
        <p:nvSpPr>
          <p:cNvPr id="17" name="TextBox 16"/>
          <p:cNvSpPr txBox="1"/>
          <p:nvPr/>
        </p:nvSpPr>
        <p:spPr>
          <a:xfrm rot="16200000">
            <a:off x="6787141" y="4690227"/>
            <a:ext cx="2577950"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Photographs by H. Zell; Wikimedia Commons</a:t>
            </a:r>
            <a:endParaRPr lang="en-US" sz="1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Cochineal for making red dye</a:t>
            </a:r>
            <a:endParaRPr lang="en-US"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231" y="3421984"/>
            <a:ext cx="1948362" cy="2597816"/>
          </a:xfrm>
          <a:prstGeom prst="rect">
            <a:avLst/>
          </a:prstGeom>
        </p:spPr>
      </p:pic>
    </p:spTree>
    <p:extLst>
      <p:ext uri="{BB962C8B-B14F-4D97-AF65-F5344CB8AC3E}">
        <p14:creationId xmlns:p14="http://schemas.microsoft.com/office/powerpoint/2010/main" val="381698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2422683" y="4200878"/>
            <a:ext cx="2399028" cy="1649331"/>
          </a:xfrm>
          <a:prstGeom prst="rect">
            <a:avLst/>
          </a:prstGeom>
        </p:spPr>
      </p:pic>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3" name="Picture 2"/>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0500"/>
                    </a14:imgEffect>
                    <a14:imgEffect>
                      <a14:saturation sat="104000"/>
                    </a14:imgEffect>
                  </a14:imgLayer>
                </a14:imgProps>
              </a:ext>
              <a:ext uri="{28A0092B-C50C-407E-A947-70E740481C1C}">
                <a14:useLocalDpi xmlns:a14="http://schemas.microsoft.com/office/drawing/2010/main"/>
              </a:ext>
            </a:extLst>
          </a:blip>
          <a:stretch>
            <a:fillRect/>
          </a:stretch>
        </p:blipFill>
        <p:spPr>
          <a:xfrm rot="16200000">
            <a:off x="4572942" y="1911111"/>
            <a:ext cx="4729568" cy="3193347"/>
          </a:xfrm>
          <a:prstGeom prst="rect">
            <a:avLst/>
          </a:prstGeom>
          <a:ln>
            <a:noFill/>
          </a:ln>
        </p:spPr>
      </p:pic>
      <p:sp>
        <p:nvSpPr>
          <p:cNvPr id="13" name="TextBox 12"/>
          <p:cNvSpPr txBox="1"/>
          <p:nvPr/>
        </p:nvSpPr>
        <p:spPr>
          <a:xfrm>
            <a:off x="338101" y="4398523"/>
            <a:ext cx="2104004"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Achiote tree and seed pod</a:t>
            </a:r>
            <a:endParaRPr lang="en-US" sz="12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341053" y="5616169"/>
            <a:ext cx="3193348"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Dried blocks of annatto from the </a:t>
            </a:r>
            <a:r>
              <a:rPr lang="en-US" sz="1200" i="1" dirty="0" smtClean="0">
                <a:latin typeface="Times New Roman" panose="02020603050405020304" pitchFamily="18" charset="0"/>
                <a:cs typeface="Times New Roman" panose="02020603050405020304" pitchFamily="18" charset="0"/>
              </a:rPr>
              <a:t>Constante</a:t>
            </a:r>
            <a:endParaRPr lang="en-US" sz="1200" i="1"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4003637" y="4851350"/>
            <a:ext cx="1882369"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a:t>
            </a:r>
            <a:r>
              <a:rPr lang="en-US" sz="1000" dirty="0" err="1" smtClean="0">
                <a:latin typeface="Times New Roman" panose="02020603050405020304" pitchFamily="18" charset="0"/>
                <a:cs typeface="Times New Roman" panose="02020603050405020304" pitchFamily="18" charset="0"/>
              </a:rPr>
              <a:t>Grupo</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Colombio</a:t>
            </a:r>
            <a:r>
              <a:rPr lang="en-US" sz="1000" dirty="0" smtClean="0">
                <a:latin typeface="Times New Roman" panose="02020603050405020304" pitchFamily="18" charset="0"/>
                <a:cs typeface="Times New Roman" panose="02020603050405020304" pitchFamily="18" charset="0"/>
              </a:rPr>
              <a:t> </a:t>
            </a:r>
          </a:p>
        </p:txBody>
      </p:sp>
      <p:sp>
        <p:nvSpPr>
          <p:cNvPr id="17" name="TextBox 16"/>
          <p:cNvSpPr txBox="1"/>
          <p:nvPr/>
        </p:nvSpPr>
        <p:spPr>
          <a:xfrm rot="16200000">
            <a:off x="7449488" y="4110282"/>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38101" y="610559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Annatto for making dyes</a:t>
            </a:r>
            <a:endParaRPr lang="en-US" i="1" dirty="0">
              <a:latin typeface="Times New Roman" panose="02020603050405020304" pitchFamily="18" charset="0"/>
              <a:cs typeface="Times New Roman" panose="02020603050405020304" pitchFamily="18" charset="0"/>
            </a:endParaRPr>
          </a:p>
        </p:txBody>
      </p:sp>
      <p:sp>
        <p:nvSpPr>
          <p:cNvPr id="15" name="TextBox 14"/>
          <p:cNvSpPr txBox="1"/>
          <p:nvPr/>
        </p:nvSpPr>
        <p:spPr>
          <a:xfrm rot="16200000">
            <a:off x="-735420" y="2728220"/>
            <a:ext cx="259878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Balou46; Wikimedia Commons</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687085" y="1199062"/>
            <a:ext cx="4191000" cy="2895600"/>
          </a:xfrm>
          <a:prstGeom prst="rect">
            <a:avLst/>
          </a:prstGeom>
        </p:spPr>
      </p:pic>
    </p:spTree>
    <p:extLst>
      <p:ext uri="{BB962C8B-B14F-4D97-AF65-F5344CB8AC3E}">
        <p14:creationId xmlns:p14="http://schemas.microsoft.com/office/powerpoint/2010/main" val="222950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1" name="TextBox 10"/>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Logwood from </a:t>
            </a:r>
            <a:r>
              <a:rPr lang="en-US" i="1" dirty="0" smtClean="0">
                <a:latin typeface="Times New Roman" panose="02020603050405020304" pitchFamily="18" charset="0"/>
                <a:cs typeface="Times New Roman" panose="02020603050405020304" pitchFamily="18" charset="0"/>
              </a:rPr>
              <a:t>El</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Nuevo Constante</a:t>
            </a:r>
            <a:endParaRPr lang="en-US"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742011" y="2532645"/>
            <a:ext cx="4182034" cy="170754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776" y="1524000"/>
            <a:ext cx="5827318" cy="3962400"/>
          </a:xfrm>
          <a:prstGeom prst="rect">
            <a:avLst/>
          </a:prstGeom>
          <a:ln>
            <a:solidFill>
              <a:schemeClr val="tx1"/>
            </a:solidFill>
          </a:ln>
        </p:spPr>
      </p:pic>
      <p:sp>
        <p:nvSpPr>
          <p:cNvPr id="7" name="TextBox 6"/>
          <p:cNvSpPr txBox="1"/>
          <p:nvPr/>
        </p:nvSpPr>
        <p:spPr>
          <a:xfrm rot="16200000">
            <a:off x="-862569" y="4231466"/>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Photographs by Coastal Environments, Inc.</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64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Small ceramic items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2" name="TextBox 1"/>
          <p:cNvSpPr txBox="1"/>
          <p:nvPr/>
        </p:nvSpPr>
        <p:spPr>
          <a:xfrm rot="16200000">
            <a:off x="6369224" y="4688666"/>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1224" y="1055391"/>
            <a:ext cx="5772912" cy="4888209"/>
          </a:xfrm>
          <a:prstGeom prst="rect">
            <a:avLst/>
          </a:prstGeom>
        </p:spPr>
      </p:pic>
    </p:spTree>
    <p:extLst>
      <p:ext uri="{BB962C8B-B14F-4D97-AF65-F5344CB8AC3E}">
        <p14:creationId xmlns:p14="http://schemas.microsoft.com/office/powerpoint/2010/main" val="405782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13530"/>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Tanned cow hide from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3" name="TextBox 12"/>
          <p:cNvSpPr txBox="1"/>
          <p:nvPr/>
        </p:nvSpPr>
        <p:spPr>
          <a:xfrm>
            <a:off x="6428899" y="5714430"/>
            <a:ext cx="2416046"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Coastal Environments, Inc.</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396265" y="305237"/>
            <a:ext cx="4342830" cy="6475556"/>
          </a:xfrm>
          <a:prstGeom prst="rect">
            <a:avLst/>
          </a:prstGeom>
        </p:spPr>
      </p:pic>
    </p:spTree>
    <p:extLst>
      <p:ext uri="{BB962C8B-B14F-4D97-AF65-F5344CB8AC3E}">
        <p14:creationId xmlns:p14="http://schemas.microsoft.com/office/powerpoint/2010/main" val="4128956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Tortoise Shell</a:t>
            </a:r>
            <a:endParaRPr lang="en-US"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380" y="1724799"/>
            <a:ext cx="6129620" cy="4142601"/>
          </a:xfrm>
          <a:prstGeom prst="rect">
            <a:avLst/>
          </a:prstGeom>
        </p:spPr>
      </p:pic>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10" name="TextBox 9"/>
          <p:cNvSpPr txBox="1"/>
          <p:nvPr/>
        </p:nvSpPr>
        <p:spPr>
          <a:xfrm>
            <a:off x="6306071" y="4267200"/>
            <a:ext cx="2533129"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Spanish two-sided tortoise shell comb</a:t>
            </a:r>
          </a:p>
          <a:p>
            <a:pPr algn="ctr"/>
            <a:r>
              <a:rPr lang="en-US" sz="1200" dirty="0" smtClean="0">
                <a:latin typeface="Times New Roman" panose="02020603050405020304" pitchFamily="18" charset="0"/>
                <a:cs typeface="Times New Roman" panose="02020603050405020304" pitchFamily="18" charset="0"/>
              </a:rPr>
              <a:t>(Odyssey Marine Exploration)</a:t>
            </a:r>
            <a:endParaRPr lang="en-US" sz="1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11484" y="1426863"/>
            <a:ext cx="2629694" cy="276999"/>
          </a:xfrm>
          <a:prstGeom prst="rect">
            <a:avLst/>
          </a:prstGeom>
          <a:noFill/>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Tortoise shell from </a:t>
            </a:r>
            <a:r>
              <a:rPr lang="en-US" sz="1200" i="1" dirty="0" smtClean="0">
                <a:latin typeface="Times New Roman" panose="02020603050405020304" pitchFamily="18" charset="0"/>
                <a:cs typeface="Times New Roman" panose="02020603050405020304" pitchFamily="18" charset="0"/>
              </a:rPr>
              <a:t>El </a:t>
            </a:r>
            <a:r>
              <a:rPr lang="en-US" sz="1200" i="1" smtClean="0">
                <a:latin typeface="Times New Roman" panose="02020603050405020304" pitchFamily="18" charset="0"/>
                <a:cs typeface="Times New Roman" panose="02020603050405020304" pitchFamily="18" charset="0"/>
              </a:rPr>
              <a:t>Nuevo Constante</a:t>
            </a:r>
            <a:endParaRPr lang="en-US" sz="1200" i="1" dirty="0" smtClean="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r="-589"/>
          <a:stretch/>
        </p:blipFill>
        <p:spPr>
          <a:xfrm rot="5400000">
            <a:off x="6287969" y="2325569"/>
            <a:ext cx="2511662" cy="1524000"/>
          </a:xfrm>
          <a:prstGeom prst="rect">
            <a:avLst/>
          </a:prstGeom>
        </p:spPr>
      </p:pic>
      <p:sp>
        <p:nvSpPr>
          <p:cNvPr id="14" name="TextBox 13"/>
          <p:cNvSpPr txBox="1"/>
          <p:nvPr/>
        </p:nvSpPr>
        <p:spPr>
          <a:xfrm>
            <a:off x="6843712" y="3946972"/>
            <a:ext cx="319088" cy="215444"/>
          </a:xfrm>
          <a:prstGeom prst="rect">
            <a:avLst/>
          </a:prstGeom>
          <a:noFill/>
        </p:spPr>
        <p:txBody>
          <a:bodyPr wrap="square" rtlCol="0">
            <a:spAutoFit/>
          </a:bodyPr>
          <a:lstStyle/>
          <a:p>
            <a:r>
              <a:rPr lang="en-US" sz="800" dirty="0" smtClean="0"/>
              <a:t>cm</a:t>
            </a:r>
            <a:endParaRPr lang="en-US" sz="800" dirty="0"/>
          </a:p>
        </p:txBody>
      </p:sp>
    </p:spTree>
    <p:extLst>
      <p:ext uri="{BB962C8B-B14F-4D97-AF65-F5344CB8AC3E}">
        <p14:creationId xmlns:p14="http://schemas.microsoft.com/office/powerpoint/2010/main" val="2071974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Human story through  archaeology</a:t>
            </a:r>
            <a:endParaRPr lang="en-US" i="1" dirty="0">
              <a:latin typeface="Times New Roman" panose="02020603050405020304" pitchFamily="18" charset="0"/>
              <a:cs typeface="Times New Roman" panose="02020603050405020304" pitchFamily="18" charset="0"/>
            </a:endParaRPr>
          </a:p>
        </p:txBody>
      </p:sp>
      <p:sp>
        <p:nvSpPr>
          <p:cNvPr id="7"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3" name="TextBox 2"/>
          <p:cNvSpPr txBox="1"/>
          <p:nvPr/>
        </p:nvSpPr>
        <p:spPr>
          <a:xfrm rot="16200000">
            <a:off x="5643384" y="4948857"/>
            <a:ext cx="207140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Courtesy of  Latin American Studies</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500"/>
                    </a14:imgEffect>
                    <a14:imgEffect>
                      <a14:saturation sat="93000"/>
                    </a14:imgEffect>
                  </a14:imgLayer>
                </a14:imgProps>
              </a:ext>
              <a:ext uri="{28A0092B-C50C-407E-A947-70E740481C1C}">
                <a14:useLocalDpi xmlns:a14="http://schemas.microsoft.com/office/drawing/2010/main" val="0"/>
              </a:ext>
            </a:extLst>
          </a:blip>
          <a:srcRect l="1667" r="7500" b="9279"/>
          <a:stretch/>
        </p:blipFill>
        <p:spPr>
          <a:xfrm>
            <a:off x="914400" y="1143000"/>
            <a:ext cx="7552938" cy="4940014"/>
          </a:xfrm>
          <a:prstGeom prst="rect">
            <a:avLst/>
          </a:prstGeom>
        </p:spPr>
      </p:pic>
    </p:spTree>
    <p:extLst>
      <p:ext uri="{BB962C8B-B14F-4D97-AF65-F5344CB8AC3E}">
        <p14:creationId xmlns:p14="http://schemas.microsoft.com/office/powerpoint/2010/main" val="3480792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i="1" dirty="0" smtClean="0">
                <a:latin typeface="Times New Roman" panose="02020603050405020304" pitchFamily="18" charset="0"/>
                <a:cs typeface="Times New Roman" panose="02020603050405020304" pitchFamily="18" charset="0"/>
              </a:rPr>
              <a:t>El Nuevo Constante </a:t>
            </a:r>
            <a:r>
              <a:rPr lang="en-US" dirty="0" smtClean="0">
                <a:latin typeface="Times New Roman" panose="02020603050405020304" pitchFamily="18" charset="0"/>
                <a:cs typeface="Times New Roman" panose="02020603050405020304" pitchFamily="18" charset="0"/>
              </a:rPr>
              <a:t>Publications</a:t>
            </a:r>
            <a:endParaRPr lang="en-US" dirty="0">
              <a:latin typeface="Times New Roman" panose="02020603050405020304" pitchFamily="18" charset="0"/>
              <a:cs typeface="Times New Roman" panose="02020603050405020304" pitchFamily="18" charset="0"/>
            </a:endParaRPr>
          </a:p>
        </p:txBody>
      </p:sp>
      <p:pic>
        <p:nvPicPr>
          <p:cNvPr id="2050" name="Picture 2" descr="http://ecx.images-amazon.com/images/I/41Wv2vgT-kL._SL500_SY344_BO1,204,203,200_.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5189529" y="1228662"/>
            <a:ext cx="2963871" cy="4458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rt.state.la.us/dataprojects/archaeology/virtualbooks/nuevo/images/nueco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417" y="1219200"/>
            <a:ext cx="2961183" cy="4459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7417" y="5715000"/>
            <a:ext cx="2961183"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Virtual Book</a:t>
            </a:r>
            <a:endParaRPr lang="en-US" sz="1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89528" y="5715000"/>
            <a:ext cx="2948013"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Published Book</a:t>
            </a:r>
            <a:endParaRPr lang="en-US" sz="1200" b="1"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Tree>
    <p:extLst>
      <p:ext uri="{BB962C8B-B14F-4D97-AF65-F5344CB8AC3E}">
        <p14:creationId xmlns:p14="http://schemas.microsoft.com/office/powerpoint/2010/main" val="713768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fontScale="90000"/>
          </a:bodyPr>
          <a:lstStyle/>
          <a:p>
            <a:r>
              <a:rPr lang="en-US" sz="6000" b="1" i="1" dirty="0">
                <a:solidFill>
                  <a:prstClr val="black"/>
                </a:solidFill>
                <a:latin typeface="Bradley Hand ITC" panose="03070402050302030203" pitchFamily="66" charset="0"/>
              </a:rPr>
              <a:t>El Nuevo Constante</a:t>
            </a:r>
            <a:r>
              <a:rPr lang="en-US" sz="5400" b="1" i="1" dirty="0">
                <a:solidFill>
                  <a:prstClr val="black"/>
                </a:solidFill>
                <a:latin typeface="Bradley Hand ITC" panose="03070402050302030203" pitchFamily="66" charset="0"/>
              </a:rPr>
              <a:t/>
            </a:r>
            <a:br>
              <a:rPr lang="en-US" sz="5400" b="1" i="1" dirty="0">
                <a:solidFill>
                  <a:prstClr val="black"/>
                </a:solidFill>
                <a:latin typeface="Bradley Hand ITC" panose="03070402050302030203" pitchFamily="66" charset="0"/>
              </a:rPr>
            </a:br>
            <a:r>
              <a:rPr lang="en-US" sz="3600" b="1" dirty="0">
                <a:solidFill>
                  <a:prstClr val="black"/>
                </a:solidFill>
                <a:latin typeface="Bradley Hand ITC" panose="03070402050302030203" pitchFamily="66" charset="0"/>
              </a:rPr>
              <a:t>1766</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intended for educational use. </a:t>
            </a:r>
            <a:r>
              <a:rPr lang="en-US" sz="1400" dirty="0">
                <a:solidFill>
                  <a:prstClr val="black"/>
                </a:solidFill>
                <a:latin typeface="Times New Roman" panose="02020603050405020304" pitchFamily="18" charset="0"/>
                <a:cs typeface="Times New Roman" panose="02020603050405020304" pitchFamily="18" charset="0"/>
              </a:rPr>
              <a:t>Please use image credits where </a:t>
            </a:r>
            <a:r>
              <a:rPr lang="en-US" sz="1400" dirty="0" smtClean="0">
                <a:solidFill>
                  <a:prstClr val="black"/>
                </a:solidFill>
                <a:latin typeface="Times New Roman" panose="02020603050405020304" pitchFamily="18" charset="0"/>
                <a:cs typeface="Times New Roman" panose="02020603050405020304" pitchFamily="18" charset="0"/>
              </a:rPr>
              <a:t>provided.</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a:solidFill>
                  <a:prstClr val="black"/>
                </a:solidFill>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dirty="0" smtClean="0">
                <a:solidFill>
                  <a:prstClr val="black"/>
                </a:solidFill>
                <a:latin typeface="Times New Roman" panose="02020603050405020304" pitchFamily="18" charset="0"/>
                <a:cs typeface="Times New Roman" panose="02020603050405020304" pitchFamily="18" charset="0"/>
                <a:hlinkClick r:id="rId3"/>
              </a:rPr>
              <a:t>www.crt.la.gov/DiscoverArchaeology/</a:t>
            </a:r>
            <a:r>
              <a:rPr lang="en-US" sz="1400" dirty="0" smtClean="0">
                <a:solidFill>
                  <a:prstClr val="black"/>
                </a:solidFill>
                <a:latin typeface="Times New Roman" panose="02020603050405020304" pitchFamily="18" charset="0"/>
                <a:cs typeface="Times New Roman" panose="02020603050405020304" pitchFamily="18" charset="0"/>
              </a:rPr>
              <a:t>.</a:t>
            </a:r>
            <a:endParaRPr lang="en-US" sz="1400" dirty="0">
              <a:solidFill>
                <a:prstClr val="black"/>
              </a:solidFill>
              <a:latin typeface="Times New Roman" panose="02020603050405020304" pitchFamily="18" charset="0"/>
              <a:cs typeface="Times New Roman" panose="02020603050405020304" pitchFamily="18" charset="0"/>
            </a:endParaRP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solidFill>
                  <a:prstClr val="black"/>
                </a:solidFill>
                <a:latin typeface="Times New Roman" panose="02020603050405020304" pitchFamily="18" charset="0"/>
                <a:cs typeface="Times New Roman" panose="02020603050405020304" pitchFamily="18" charset="0"/>
              </a:rPr>
              <a:t>Presented by:</a:t>
            </a:r>
          </a:p>
          <a:p>
            <a:pPr algn="ctr"/>
            <a:r>
              <a:rPr lang="en-US" sz="1400" dirty="0">
                <a:solidFill>
                  <a:prstClr val="black"/>
                </a:solidFill>
                <a:latin typeface="Times New Roman" panose="02020603050405020304" pitchFamily="18" charset="0"/>
                <a:cs typeface="Times New Roman" panose="02020603050405020304" pitchFamily="18" charset="0"/>
              </a:rPr>
              <a:t>Louisiana Division of Archaeology</a:t>
            </a:r>
          </a:p>
          <a:p>
            <a:pPr algn="ctr"/>
            <a:r>
              <a:rPr lang="en-US" sz="1400" dirty="0">
                <a:solidFill>
                  <a:prstClr val="black"/>
                </a:solidFill>
                <a:latin typeface="Times New Roman" panose="02020603050405020304" pitchFamily="18" charset="0"/>
                <a:cs typeface="Times New Roman" panose="02020603050405020304" pitchFamily="18" charset="0"/>
              </a:rPr>
              <a:t>Office of Cultural Development</a:t>
            </a:r>
          </a:p>
          <a:p>
            <a:pPr algn="ctr"/>
            <a:r>
              <a:rPr lang="en-US" sz="1400" dirty="0">
                <a:solidFill>
                  <a:prstClr val="black"/>
                </a:solidFill>
                <a:latin typeface="Times New Roman" panose="02020603050405020304" pitchFamily="18" charset="0"/>
                <a:cs typeface="Times New Roman" panose="02020603050405020304" pitchFamily="18" charset="0"/>
              </a:rPr>
              <a:t>Department of Culture, Recreation and Tourism</a:t>
            </a:r>
          </a:p>
          <a:p>
            <a:pPr algn="ctr"/>
            <a:r>
              <a:rPr lang="en-US" sz="1400" dirty="0">
                <a:solidFill>
                  <a:prstClr val="black"/>
                </a:solidFill>
                <a:latin typeface="Times New Roman" panose="02020603050405020304" pitchFamily="18" charset="0"/>
                <a:cs typeface="Times New Roman" panose="02020603050405020304" pitchFamily="18" charset="0"/>
              </a:rPr>
              <a:t>Office of the Lieutenant Governor</a:t>
            </a:r>
          </a:p>
          <a:p>
            <a:pPr algn="ctr"/>
            <a:r>
              <a:rPr lang="en-US" sz="1400" dirty="0">
                <a:solidFill>
                  <a:prstClr val="black"/>
                </a:solidFill>
                <a:latin typeface="Times New Roman" panose="02020603050405020304" pitchFamily="18" charset="0"/>
                <a:cs typeface="Times New Roman" panose="02020603050405020304" pitchFamily="18" charset="0"/>
              </a:rPr>
              <a:t>Baton Rouge, </a:t>
            </a:r>
            <a:r>
              <a:rPr lang="en-US" sz="1400" dirty="0" smtClean="0">
                <a:solidFill>
                  <a:prstClr val="black"/>
                </a:solidFill>
                <a:latin typeface="Times New Roman" panose="02020603050405020304" pitchFamily="18" charset="0"/>
                <a:cs typeface="Times New Roman" panose="02020603050405020304" pitchFamily="18" charset="0"/>
              </a:rPr>
              <a:t>Louisiana</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solidFill>
                  <a:prstClr val="black"/>
                </a:solidFill>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solidFill>
                  <a:prstClr val="black"/>
                </a:solidFill>
                <a:latin typeface="Times New Roman" panose="02020603050405020304" pitchFamily="18" charset="0"/>
                <a:cs typeface="Times New Roman" panose="02020603050405020304" pitchFamily="18" charset="0"/>
              </a:rPr>
              <a:t>recovery.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 Louisiana Division of Archaeology 2016</a:t>
            </a:r>
          </a:p>
        </p:txBody>
      </p:sp>
    </p:spTree>
    <p:extLst>
      <p:ext uri="{BB962C8B-B14F-4D97-AF65-F5344CB8AC3E}">
        <p14:creationId xmlns:p14="http://schemas.microsoft.com/office/powerpoint/2010/main" val="214606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7800" y="1665105"/>
            <a:ext cx="6515100" cy="3416320"/>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El Nuevo Constante</a:t>
            </a:r>
            <a:r>
              <a:rPr lang="en-US" sz="2400" b="1" dirty="0" smtClean="0">
                <a:latin typeface="Times New Roman" panose="02020603050405020304" pitchFamily="18" charset="0"/>
                <a:cs typeface="Times New Roman" panose="02020603050405020304" pitchFamily="18" charset="0"/>
              </a:rPr>
              <a:t> 1766</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Spanish trading ship</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recked near Louisiana coast</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Goods from Mexico on board</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First colonial shipwreck discovered in Louisiana</a:t>
            </a:r>
            <a:endParaRPr lang="en-US" sz="24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304801" y="152400"/>
            <a:ext cx="8610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smtClean="0">
                <a:latin typeface="Bradley Hand ITC" panose="03070402050302030203" pitchFamily="66" charset="0"/>
              </a:rPr>
              <a:t>El Nuevo Constante</a:t>
            </a:r>
            <a:endParaRPr lang="en-US" b="1" i="1" dirty="0">
              <a:latin typeface="Bradley Hand ITC" panose="03070402050302030203" pitchFamily="66" charset="0"/>
            </a:endParaRPr>
          </a:p>
        </p:txBody>
      </p:sp>
    </p:spTree>
    <p:extLst>
      <p:ext uri="{BB962C8B-B14F-4D97-AF65-F5344CB8AC3E}">
        <p14:creationId xmlns:p14="http://schemas.microsoft.com/office/powerpoint/2010/main" val="249399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6107668"/>
            <a:ext cx="82296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Timeline of events in Louisiana and the world from A.D. 1400 to A.D. 1803</a:t>
            </a:r>
            <a:endParaRPr lang="en-US"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6197275" y="2046189"/>
            <a:ext cx="1218602" cy="400110"/>
          </a:xfrm>
          <a:prstGeom prst="rect">
            <a:avLst/>
          </a:prstGeom>
          <a:noFill/>
        </p:spPr>
        <p:txBody>
          <a:bodyPr wrap="none" rtlCol="0">
            <a:spAutoFit/>
          </a:bodyPr>
          <a:lstStyle/>
          <a:p>
            <a:pPr lvl="0" algn="ctr" fontAlgn="base">
              <a:spcBef>
                <a:spcPct val="0"/>
              </a:spcBef>
              <a:spcAft>
                <a:spcPct val="0"/>
              </a:spcAft>
            </a:pPr>
            <a:r>
              <a:rPr lang="en-US" altLang="en-US" sz="1000" i="1" dirty="0" smtClean="0">
                <a:solidFill>
                  <a:srgbClr val="FF0000"/>
                </a:solidFill>
                <a:latin typeface="Times New Roman" panose="02020603050405020304" pitchFamily="18" charset="0"/>
                <a:cs typeface="Times New Roman" panose="02020603050405020304" pitchFamily="18" charset="0"/>
              </a:rPr>
              <a:t>El Nuevo Constante</a:t>
            </a:r>
          </a:p>
          <a:p>
            <a:pPr lvl="0" algn="ctr" fontAlgn="base">
              <a:spcBef>
                <a:spcPct val="0"/>
              </a:spcBef>
              <a:spcAft>
                <a:spcPct val="0"/>
              </a:spcAft>
            </a:pPr>
            <a:r>
              <a:rPr lang="en-US" altLang="en-US" sz="1000" dirty="0" smtClean="0">
                <a:solidFill>
                  <a:srgbClr val="FF0000"/>
                </a:solidFill>
                <a:latin typeface="Times New Roman" panose="02020603050405020304" pitchFamily="18" charset="0"/>
                <a:cs typeface="Times New Roman" panose="02020603050405020304" pitchFamily="18" charset="0"/>
              </a:rPr>
              <a:t>wrecks A.D. 1766</a:t>
            </a:r>
            <a:endParaRPr lang="en-US" altLang="en-US" sz="1000" dirty="0">
              <a:solidFill>
                <a:srgbClr val="FF0000"/>
              </a:solidFill>
              <a:latin typeface="Times New Roman" panose="02020603050405020304" pitchFamily="18" charset="0"/>
              <a:cs typeface="Times New Roman" panose="02020603050405020304" pitchFamily="18" charset="0"/>
            </a:endParaRPr>
          </a:p>
        </p:txBody>
      </p:sp>
      <p:cxnSp>
        <p:nvCxnSpPr>
          <p:cNvPr id="51" name="Elbow Connector 50"/>
          <p:cNvCxnSpPr/>
          <p:nvPr/>
        </p:nvCxnSpPr>
        <p:spPr>
          <a:xfrm rot="5400000">
            <a:off x="6029590" y="2575813"/>
            <a:ext cx="663633" cy="43314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itle 1"/>
          <p:cNvSpPr txBox="1">
            <a:spLocks/>
          </p:cNvSpPr>
          <p:nvPr/>
        </p:nvSpPr>
        <p:spPr>
          <a:xfrm>
            <a:off x="304801" y="152400"/>
            <a:ext cx="8610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34" name="Rectangle 4"/>
          <p:cNvSpPr>
            <a:spLocks noChangeArrowheads="1"/>
          </p:cNvSpPr>
          <p:nvPr/>
        </p:nvSpPr>
        <p:spPr bwMode="auto">
          <a:xfrm>
            <a:off x="914397" y="3222408"/>
            <a:ext cx="7337857" cy="435191"/>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3726968804"/>
              </p:ext>
            </p:extLst>
          </p:nvPr>
        </p:nvGraphicFramePr>
        <p:xfrm>
          <a:off x="1089657" y="3330789"/>
          <a:ext cx="6987541" cy="250611"/>
        </p:xfrm>
        <a:graphic>
          <a:graphicData uri="http://schemas.openxmlformats.org/drawingml/2006/table">
            <a:tbl>
              <a:tblPr>
                <a:tableStyleId>{5C22544A-7EE6-4342-B048-85BDC9FD1C3A}</a:tableStyleId>
              </a:tblPr>
              <a:tblGrid>
                <a:gridCol w="1348743"/>
                <a:gridCol w="1447800"/>
                <a:gridCol w="1371600"/>
                <a:gridCol w="1447800"/>
                <a:gridCol w="1371598"/>
              </a:tblGrid>
              <a:tr h="250611">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1400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1500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1600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cs typeface="Times New Roman" panose="02020603050405020304" pitchFamily="18" charset="0"/>
                        </a:rPr>
                        <a:t>A.D. 1700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Times New Roman"/>
                          <a:cs typeface="Times New Roman" panose="02020603050405020304" pitchFamily="18" charset="0"/>
                        </a:rPr>
                        <a:t>A.D. 1800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cxnSp>
        <p:nvCxnSpPr>
          <p:cNvPr id="39" name="Elbow Connector 38"/>
          <p:cNvCxnSpPr/>
          <p:nvPr/>
        </p:nvCxnSpPr>
        <p:spPr>
          <a:xfrm rot="5400000">
            <a:off x="4631890" y="2676757"/>
            <a:ext cx="863689" cy="3119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19600" y="1741592"/>
            <a:ext cx="125707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LaSalle claims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a:t>
            </a:r>
            <a:r>
              <a:rPr lang="en-US" altLang="en-US" sz="1000" dirty="0">
                <a:latin typeface="Times New Roman" panose="02020603050405020304" pitchFamily="18" charset="0"/>
                <a:cs typeface="Times New Roman" panose="02020603050405020304" pitchFamily="18" charset="0"/>
              </a:rPr>
              <a:t> </a:t>
            </a:r>
            <a:r>
              <a:rPr lang="en-US" altLang="en-US" sz="1000" dirty="0" smtClean="0">
                <a:latin typeface="Times New Roman" panose="02020603050405020304" pitchFamily="18" charset="0"/>
                <a:cs typeface="Times New Roman" panose="02020603050405020304" pitchFamily="18" charset="0"/>
              </a:rPr>
              <a:t>for France</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1682</a:t>
            </a:r>
            <a:endParaRPr lang="en-US" altLang="en-US" sz="1000" dirty="0">
              <a:latin typeface="Times New Roman" panose="02020603050405020304" pitchFamily="18" charset="0"/>
              <a:cs typeface="Times New Roman" panose="02020603050405020304" pitchFamily="18" charset="0"/>
            </a:endParaRPr>
          </a:p>
        </p:txBody>
      </p:sp>
      <p:cxnSp>
        <p:nvCxnSpPr>
          <p:cNvPr id="42" name="Elbow Connector 41"/>
          <p:cNvCxnSpPr/>
          <p:nvPr/>
        </p:nvCxnSpPr>
        <p:spPr>
          <a:xfrm rot="5400000">
            <a:off x="5432744" y="2384742"/>
            <a:ext cx="1351001" cy="12791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181600" y="1219200"/>
            <a:ext cx="2005677"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France transfers Louisiana to Spain</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Treaty of </a:t>
            </a:r>
            <a:r>
              <a:rPr lang="en-US" altLang="en-US" sz="1000" dirty="0" err="1" smtClean="0">
                <a:latin typeface="Times New Roman" panose="02020603050405020304" pitchFamily="18" charset="0"/>
                <a:cs typeface="Times New Roman" panose="02020603050405020304" pitchFamily="18" charset="0"/>
              </a:rPr>
              <a:t>Fountainebleu</a:t>
            </a:r>
            <a:endParaRPr lang="en-US" altLang="en-US" sz="1000" dirty="0" smtClean="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1762</a:t>
            </a:r>
          </a:p>
        </p:txBody>
      </p:sp>
      <p:cxnSp>
        <p:nvCxnSpPr>
          <p:cNvPr id="70" name="Elbow Connector 69"/>
          <p:cNvCxnSpPr>
            <a:stCxn id="71" idx="0"/>
          </p:cNvCxnSpPr>
          <p:nvPr/>
        </p:nvCxnSpPr>
        <p:spPr>
          <a:xfrm rot="5400000" flipH="1" flipV="1">
            <a:off x="1615268" y="4041417"/>
            <a:ext cx="969993" cy="35477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407349" y="4703802"/>
            <a:ext cx="1031051"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Columbus in the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New World</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1492</a:t>
            </a:r>
            <a:endParaRPr lang="en-US" altLang="en-US" sz="1000" dirty="0">
              <a:latin typeface="Times New Roman" panose="02020603050405020304" pitchFamily="18" charset="0"/>
              <a:cs typeface="Times New Roman" panose="02020603050405020304" pitchFamily="18" charset="0"/>
            </a:endParaRPr>
          </a:p>
        </p:txBody>
      </p:sp>
      <p:cxnSp>
        <p:nvCxnSpPr>
          <p:cNvPr id="72" name="Elbow Connector 71"/>
          <p:cNvCxnSpPr/>
          <p:nvPr/>
        </p:nvCxnSpPr>
        <p:spPr>
          <a:xfrm rot="5400000" flipH="1" flipV="1">
            <a:off x="5960203" y="3945799"/>
            <a:ext cx="588998" cy="16500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638800" y="4267200"/>
            <a:ext cx="1293944" cy="400110"/>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American Revolution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A.D. 1775</a:t>
            </a:r>
            <a:endParaRPr lang="en-US" altLang="en-US" sz="1000" dirty="0">
              <a:latin typeface="Times New Roman" panose="02020603050405020304" pitchFamily="18" charset="0"/>
              <a:cs typeface="Times New Roman" panose="02020603050405020304" pitchFamily="18" charset="0"/>
            </a:endParaRPr>
          </a:p>
        </p:txBody>
      </p:sp>
      <p:cxnSp>
        <p:nvCxnSpPr>
          <p:cNvPr id="74" name="Elbow Connector 73"/>
          <p:cNvCxnSpPr/>
          <p:nvPr/>
        </p:nvCxnSpPr>
        <p:spPr>
          <a:xfrm rot="16200000" flipH="1">
            <a:off x="2664868" y="2799124"/>
            <a:ext cx="508599" cy="141553"/>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286000" y="1942795"/>
            <a:ext cx="1146468"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de Soto expedition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i</a:t>
            </a:r>
            <a:r>
              <a:rPr lang="en-US" altLang="en-US" sz="1000" dirty="0" smtClean="0">
                <a:latin typeface="Times New Roman" panose="02020603050405020304" pitchFamily="18" charset="0"/>
                <a:cs typeface="Times New Roman" panose="02020603050405020304" pitchFamily="18" charset="0"/>
              </a:rPr>
              <a:t>n Louisiana</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1542</a:t>
            </a:r>
            <a:endParaRPr lang="en-US" altLang="en-US" sz="1000" dirty="0">
              <a:latin typeface="Times New Roman" panose="02020603050405020304" pitchFamily="18" charset="0"/>
              <a:cs typeface="Times New Roman" panose="02020603050405020304" pitchFamily="18" charset="0"/>
            </a:endParaRPr>
          </a:p>
        </p:txBody>
      </p:sp>
      <p:cxnSp>
        <p:nvCxnSpPr>
          <p:cNvPr id="76" name="Elbow Connector 75"/>
          <p:cNvCxnSpPr/>
          <p:nvPr/>
        </p:nvCxnSpPr>
        <p:spPr>
          <a:xfrm rot="16200000" flipV="1">
            <a:off x="2477666" y="3896920"/>
            <a:ext cx="657251" cy="33101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32469" y="4419600"/>
            <a:ext cx="1072731"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Ponce de Leon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d</a:t>
            </a:r>
            <a:r>
              <a:rPr lang="en-US" altLang="en-US" sz="1000" dirty="0" smtClean="0">
                <a:latin typeface="Times New Roman" panose="02020603050405020304" pitchFamily="18" charset="0"/>
                <a:cs typeface="Times New Roman" panose="02020603050405020304" pitchFamily="18" charset="0"/>
              </a:rPr>
              <a:t>iscovers Florida</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1513</a:t>
            </a:r>
            <a:endParaRPr lang="en-US" altLang="en-US" sz="1000" dirty="0">
              <a:latin typeface="Times New Roman" panose="02020603050405020304" pitchFamily="18" charset="0"/>
              <a:cs typeface="Times New Roman" panose="02020603050405020304" pitchFamily="18" charset="0"/>
            </a:endParaRPr>
          </a:p>
        </p:txBody>
      </p:sp>
      <p:cxnSp>
        <p:nvCxnSpPr>
          <p:cNvPr id="78" name="Elbow Connector 77"/>
          <p:cNvCxnSpPr/>
          <p:nvPr/>
        </p:nvCxnSpPr>
        <p:spPr>
          <a:xfrm rot="5400000" flipH="1" flipV="1">
            <a:off x="830602" y="3887610"/>
            <a:ext cx="485001" cy="1773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81000" y="4191000"/>
            <a:ext cx="1188147"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Renaissance Period</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Italy</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1400</a:t>
            </a:r>
            <a:endParaRPr lang="en-US" altLang="en-US" sz="1000" dirty="0">
              <a:latin typeface="Times New Roman" panose="02020603050405020304" pitchFamily="18" charset="0"/>
              <a:cs typeface="Times New Roman" panose="02020603050405020304" pitchFamily="18" charset="0"/>
            </a:endParaRPr>
          </a:p>
        </p:txBody>
      </p:sp>
      <p:cxnSp>
        <p:nvCxnSpPr>
          <p:cNvPr id="80" name="Elbow Connector 79"/>
          <p:cNvCxnSpPr>
            <a:stCxn id="81" idx="0"/>
          </p:cNvCxnSpPr>
          <p:nvPr/>
        </p:nvCxnSpPr>
        <p:spPr>
          <a:xfrm rot="16200000" flipV="1">
            <a:off x="4893350" y="4087954"/>
            <a:ext cx="969999" cy="26169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846196" y="4703802"/>
            <a:ext cx="132600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Age of Enlightenment</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Europe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1700</a:t>
            </a:r>
            <a:endParaRPr lang="en-US" altLang="en-US" sz="1000" dirty="0">
              <a:latin typeface="Times New Roman" panose="02020603050405020304" pitchFamily="18" charset="0"/>
              <a:cs typeface="Times New Roman" panose="02020603050405020304" pitchFamily="18" charset="0"/>
            </a:endParaRPr>
          </a:p>
        </p:txBody>
      </p:sp>
      <p:cxnSp>
        <p:nvCxnSpPr>
          <p:cNvPr id="82" name="Elbow Connector 81"/>
          <p:cNvCxnSpPr/>
          <p:nvPr/>
        </p:nvCxnSpPr>
        <p:spPr>
          <a:xfrm rot="16200000" flipV="1">
            <a:off x="3744577" y="3876374"/>
            <a:ext cx="588991" cy="30386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522686" y="4322800"/>
            <a:ext cx="127791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Scientific Revolution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Europe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1600</a:t>
            </a:r>
            <a:endParaRPr lang="en-US" altLang="en-US" sz="1000" dirty="0">
              <a:latin typeface="Times New Roman" panose="02020603050405020304" pitchFamily="18" charset="0"/>
              <a:cs typeface="Times New Roman" panose="02020603050405020304" pitchFamily="18" charset="0"/>
            </a:endParaRPr>
          </a:p>
        </p:txBody>
      </p:sp>
      <p:sp>
        <p:nvSpPr>
          <p:cNvPr id="84" name="Left Brace 83"/>
          <p:cNvSpPr/>
          <p:nvPr/>
        </p:nvSpPr>
        <p:spPr>
          <a:xfrm rot="5400000">
            <a:off x="1610496" y="2351647"/>
            <a:ext cx="307131" cy="12820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a:off x="820567" y="2419290"/>
            <a:ext cx="1850186" cy="400110"/>
          </a:xfrm>
          <a:prstGeom prst="rect">
            <a:avLst/>
          </a:prstGeom>
          <a:noFill/>
        </p:spPr>
        <p:txBody>
          <a:bodyPr wrap="none" rtlCol="0">
            <a:spAutoFit/>
          </a:bodyPr>
          <a:lstStyle/>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Pre-European Contact </a:t>
            </a:r>
            <a:r>
              <a:rPr lang="en-US" altLang="en-US" sz="1000" b="1" dirty="0">
                <a:solidFill>
                  <a:schemeClr val="tx2"/>
                </a:solidFill>
                <a:latin typeface="Times New Roman" panose="02020603050405020304" pitchFamily="18" charset="0"/>
                <a:cs typeface="Times New Roman" panose="02020603050405020304" pitchFamily="18" charset="0"/>
              </a:rPr>
              <a:t>P</a:t>
            </a:r>
            <a:r>
              <a:rPr lang="en-US" altLang="en-US" sz="1000" b="1" dirty="0" smtClean="0">
                <a:solidFill>
                  <a:schemeClr val="tx2"/>
                </a:solidFill>
                <a:latin typeface="Times New Roman" panose="02020603050405020304" pitchFamily="18" charset="0"/>
                <a:cs typeface="Times New Roman" panose="02020603050405020304" pitchFamily="18" charset="0"/>
              </a:rPr>
              <a:t>eriod </a:t>
            </a:r>
          </a:p>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A.D. 1400-1500</a:t>
            </a:r>
            <a:endParaRPr lang="en-US" altLang="en-US" sz="1000" b="1" dirty="0">
              <a:solidFill>
                <a:schemeClr val="tx2"/>
              </a:solidFill>
              <a:latin typeface="Times New Roman" panose="02020603050405020304" pitchFamily="18" charset="0"/>
              <a:cs typeface="Times New Roman" panose="02020603050405020304" pitchFamily="18" charset="0"/>
            </a:endParaRPr>
          </a:p>
        </p:txBody>
      </p:sp>
      <p:sp>
        <p:nvSpPr>
          <p:cNvPr id="86" name="Left Brace 85"/>
          <p:cNvSpPr/>
          <p:nvPr/>
        </p:nvSpPr>
        <p:spPr>
          <a:xfrm rot="5400000">
            <a:off x="4423091" y="834709"/>
            <a:ext cx="326814" cy="42961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a:off x="3962400" y="2438400"/>
            <a:ext cx="1055097" cy="400110"/>
          </a:xfrm>
          <a:prstGeom prst="rect">
            <a:avLst/>
          </a:prstGeom>
          <a:noFill/>
        </p:spPr>
        <p:txBody>
          <a:bodyPr wrap="none" rtlCol="0">
            <a:spAutoFit/>
          </a:bodyPr>
          <a:lstStyle/>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Colonial Period</a:t>
            </a:r>
          </a:p>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A.D. 1500 </a:t>
            </a:r>
            <a:r>
              <a:rPr lang="en-US" altLang="en-US" sz="1000" b="1" dirty="0">
                <a:solidFill>
                  <a:schemeClr val="tx2"/>
                </a:solidFill>
                <a:latin typeface="Times New Roman" panose="02020603050405020304" pitchFamily="18" charset="0"/>
                <a:cs typeface="Times New Roman" panose="02020603050405020304" pitchFamily="18" charset="0"/>
              </a:rPr>
              <a:t>-</a:t>
            </a:r>
            <a:r>
              <a:rPr lang="en-US" altLang="en-US" sz="1000" b="1" dirty="0" smtClean="0">
                <a:solidFill>
                  <a:schemeClr val="tx2"/>
                </a:solidFill>
                <a:latin typeface="Times New Roman" panose="02020603050405020304" pitchFamily="18" charset="0"/>
                <a:cs typeface="Times New Roman" panose="02020603050405020304" pitchFamily="18" charset="0"/>
              </a:rPr>
              <a:t>1803</a:t>
            </a:r>
            <a:endParaRPr lang="en-US" altLang="en-US" sz="1000" b="1" dirty="0">
              <a:solidFill>
                <a:schemeClr val="tx2"/>
              </a:solidFill>
              <a:latin typeface="Times New Roman" panose="02020603050405020304" pitchFamily="18" charset="0"/>
              <a:cs typeface="Times New Roman" panose="02020603050405020304" pitchFamily="18" charset="0"/>
            </a:endParaRPr>
          </a:p>
        </p:txBody>
      </p:sp>
      <p:cxnSp>
        <p:nvCxnSpPr>
          <p:cNvPr id="88" name="Elbow Connector 87"/>
          <p:cNvCxnSpPr/>
          <p:nvPr/>
        </p:nvCxnSpPr>
        <p:spPr>
          <a:xfrm rot="5400000">
            <a:off x="6824902" y="2252902"/>
            <a:ext cx="904403" cy="83819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117653" y="1766564"/>
            <a:ext cx="1188147" cy="400110"/>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 Purchase</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1803</a:t>
            </a:r>
          </a:p>
        </p:txBody>
      </p:sp>
      <p:cxnSp>
        <p:nvCxnSpPr>
          <p:cNvPr id="90" name="Elbow Connector 89"/>
          <p:cNvCxnSpPr/>
          <p:nvPr/>
        </p:nvCxnSpPr>
        <p:spPr>
          <a:xfrm rot="16200000" flipV="1">
            <a:off x="6411102" y="3799702"/>
            <a:ext cx="970001" cy="8381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51081" y="4742150"/>
            <a:ext cx="1173719"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Treaty of Paris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Revolutionary War</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e</a:t>
            </a:r>
            <a:r>
              <a:rPr lang="en-US" altLang="en-US" sz="1000" dirty="0" smtClean="0">
                <a:latin typeface="Times New Roman" panose="02020603050405020304" pitchFamily="18" charset="0"/>
                <a:cs typeface="Times New Roman" panose="02020603050405020304" pitchFamily="18" charset="0"/>
              </a:rPr>
              <a:t>nds A.D. 1784</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Views of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810993" y="1809008"/>
            <a:ext cx="2514599" cy="3468584"/>
          </a:xfrm>
          <a:prstGeom prst="rect">
            <a:avLst/>
          </a:prstGeom>
        </p:spPr>
      </p:pic>
      <p:sp>
        <p:nvSpPr>
          <p:cNvPr id="10"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49" y="1143000"/>
            <a:ext cx="5252351" cy="4345923"/>
          </a:xfrm>
          <a:prstGeom prst="rect">
            <a:avLst/>
          </a:prstGeom>
        </p:spPr>
      </p:pic>
    </p:spTree>
    <p:extLst>
      <p:ext uri="{BB962C8B-B14F-4D97-AF65-F5344CB8AC3E}">
        <p14:creationId xmlns:p14="http://schemas.microsoft.com/office/powerpoint/2010/main" val="100072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19961" y="6107668"/>
            <a:ext cx="869543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oute of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024705" y="1219200"/>
            <a:ext cx="5085950" cy="4742376"/>
            <a:chOff x="2024705" y="1219200"/>
            <a:chExt cx="5085950" cy="474237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05" y="1219200"/>
              <a:ext cx="5085950" cy="4742376"/>
            </a:xfrm>
            <a:prstGeom prst="rect">
              <a:avLst/>
            </a:prstGeom>
          </p:spPr>
        </p:pic>
        <p:sp>
          <p:nvSpPr>
            <p:cNvPr id="11" name="TextBox 10"/>
            <p:cNvSpPr txBox="1"/>
            <p:nvPr/>
          </p:nvSpPr>
          <p:spPr>
            <a:xfrm>
              <a:off x="2621601" y="1524000"/>
              <a:ext cx="1018227"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North America</a:t>
              </a:r>
              <a:endParaRPr lang="en-US" sz="1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962400" y="4114800"/>
              <a:ext cx="1008609"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South America</a:t>
              </a:r>
              <a:endParaRPr lang="en-US" sz="1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400800" y="2667000"/>
              <a:ext cx="535724"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Africa</a:t>
              </a:r>
              <a:endParaRPr lang="en-US" sz="1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347290" y="1375749"/>
              <a:ext cx="495649"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Spain</a:t>
              </a:r>
              <a:endParaRPr lang="en-US" sz="1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926401" y="1905000"/>
              <a:ext cx="620683" cy="215444"/>
            </a:xfrm>
            <a:prstGeom prst="rect">
              <a:avLst/>
            </a:prstGeom>
            <a:noFill/>
          </p:spPr>
          <p:txBody>
            <a:bodyPr wrap="none" rtlCol="0">
              <a:spAutoFit/>
            </a:bodyPr>
            <a:lstStyle/>
            <a:p>
              <a:r>
                <a:rPr lang="en-US" sz="800" b="1" dirty="0" smtClean="0">
                  <a:solidFill>
                    <a:srgbClr val="FF0000"/>
                  </a:solidFill>
                  <a:latin typeface="Times New Roman" panose="02020603050405020304" pitchFamily="18" charset="0"/>
                  <a:cs typeface="Times New Roman" panose="02020603050405020304" pitchFamily="18" charset="0"/>
                </a:rPr>
                <a:t>Louisiana</a:t>
              </a:r>
              <a:endParaRPr lang="en-US" sz="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86383" y="2268379"/>
              <a:ext cx="585417"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Mexico</a:t>
              </a:r>
              <a:endParaRPr lang="en-US" sz="1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303810" y="3467276"/>
              <a:ext cx="1008609"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Atlantic Ocean</a:t>
              </a:r>
              <a:endParaRPr lang="en-US" sz="1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rot="1508021">
              <a:off x="3237175" y="2860101"/>
              <a:ext cx="957313" cy="215444"/>
            </a:xfrm>
            <a:prstGeom prst="rect">
              <a:avLst/>
            </a:prstGeom>
            <a:noFill/>
          </p:spPr>
          <p:txBody>
            <a:bodyPr wrap="none" rtlCol="0">
              <a:spAutoFit/>
            </a:bodyPr>
            <a:lstStyle/>
            <a:p>
              <a:r>
                <a:rPr lang="en-US" sz="800" b="1" dirty="0" smtClean="0">
                  <a:latin typeface="Times New Roman" panose="02020603050405020304" pitchFamily="18" charset="0"/>
                  <a:cs typeface="Times New Roman" panose="02020603050405020304" pitchFamily="18" charset="0"/>
                </a:rPr>
                <a:t>Caribbean Ocean</a:t>
              </a:r>
              <a:endParaRPr lang="en-US" sz="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281787" y="3467277"/>
              <a:ext cx="938077"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Pacific Ocean</a:t>
              </a:r>
              <a:endParaRPr lang="en-US" sz="1000" b="1" dirty="0">
                <a:latin typeface="Times New Roman" panose="02020603050405020304" pitchFamily="18" charset="0"/>
                <a:cs typeface="Times New Roman" panose="02020603050405020304" pitchFamily="18" charset="0"/>
              </a:endParaRPr>
            </a:p>
          </p:txBody>
        </p:sp>
      </p:grpSp>
      <p:sp>
        <p:nvSpPr>
          <p:cNvPr id="2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spTree>
    <p:extLst>
      <p:ext uri="{BB962C8B-B14F-4D97-AF65-F5344CB8AC3E}">
        <p14:creationId xmlns:p14="http://schemas.microsoft.com/office/powerpoint/2010/main" val="153852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General area of the shipwreck of </a:t>
            </a:r>
            <a:r>
              <a:rPr lang="en-US" i="1" dirty="0" smtClean="0">
                <a:latin typeface="Times New Roman" panose="02020603050405020304" pitchFamily="18" charset="0"/>
                <a:cs typeface="Times New Roman" panose="02020603050405020304" pitchFamily="18" charset="0"/>
              </a:rPr>
              <a:t>El Nuevo Constante</a:t>
            </a:r>
            <a:endParaRPr lang="en-US" i="1" dirty="0">
              <a:latin typeface="Times New Roman" panose="02020603050405020304" pitchFamily="18" charset="0"/>
              <a:cs typeface="Times New Roman" panose="02020603050405020304" pitchFamily="18" charset="0"/>
            </a:endParaRPr>
          </a:p>
        </p:txBody>
      </p:sp>
      <p:sp>
        <p:nvSpPr>
          <p:cNvPr id="4" name="TextBox 3"/>
          <p:cNvSpPr txBox="1"/>
          <p:nvPr/>
        </p:nvSpPr>
        <p:spPr>
          <a:xfrm rot="16200000">
            <a:off x="379731" y="4723131"/>
            <a:ext cx="2347117"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from Coastal Environments, Inc.</a:t>
            </a:r>
            <a:endParaRPr lang="en-US" sz="1000" dirty="0">
              <a:latin typeface="Times New Roman" panose="02020603050405020304" pitchFamily="18" charset="0"/>
              <a:cs typeface="Times New Roman" panose="02020603050405020304" pitchFamily="18" charset="0"/>
            </a:endParaRPr>
          </a:p>
        </p:txBody>
      </p:sp>
      <p:sp>
        <p:nvSpPr>
          <p:cNvPr id="12" name="Title 1"/>
          <p:cNvSpPr>
            <a:spLocks noGrp="1"/>
          </p:cNvSpPr>
          <p:nvPr>
            <p:ph type="ctrTitle"/>
          </p:nvPr>
        </p:nvSpPr>
        <p:spPr>
          <a:xfrm>
            <a:off x="304801" y="152400"/>
            <a:ext cx="8610600" cy="990600"/>
          </a:xfrm>
        </p:spPr>
        <p:txBody>
          <a:bodyPr/>
          <a:lstStyle/>
          <a:p>
            <a:r>
              <a:rPr lang="en-US" b="1" i="1" dirty="0"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3039" y="1137634"/>
            <a:ext cx="5669281" cy="4815110"/>
          </a:xfrm>
          <a:prstGeom prst="rect">
            <a:avLst/>
          </a:prstGeom>
          <a:ln>
            <a:solidFill>
              <a:schemeClr val="tx1"/>
            </a:solidFill>
          </a:ln>
        </p:spPr>
      </p:pic>
      <p:sp>
        <p:nvSpPr>
          <p:cNvPr id="3" name="TextBox 2"/>
          <p:cNvSpPr txBox="1"/>
          <p:nvPr/>
        </p:nvSpPr>
        <p:spPr>
          <a:xfrm>
            <a:off x="7839096" y="5715000"/>
            <a:ext cx="588623" cy="276999"/>
          </a:xfrm>
          <a:prstGeom prst="rect">
            <a:avLst/>
          </a:prstGeom>
          <a:noFill/>
        </p:spPr>
        <p:txBody>
          <a:bodyPr wrap="none" rtlCol="0">
            <a:spAutoFit/>
          </a:bodyPr>
          <a:lstStyle/>
          <a:p>
            <a:pPr algn="ctr"/>
            <a:r>
              <a:rPr lang="en-US" sz="1200" b="1" dirty="0" smtClean="0">
                <a:latin typeface="Times New Roman" panose="02020603050405020304" pitchFamily="18" charset="0"/>
                <a:cs typeface="Times New Roman" panose="02020603050405020304" pitchFamily="18" charset="0"/>
              </a:rPr>
              <a:t>Balize</a:t>
            </a:r>
            <a:endParaRPr lang="en-US" sz="1200" b="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7393251" y="5853500"/>
            <a:ext cx="3925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53288" y="578929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26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4191000" y="2971800"/>
            <a:ext cx="685800" cy="3429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10540" y="4343400"/>
            <a:ext cx="367626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Photograph of Texas shrimp trawler</a:t>
            </a: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791200" y="5867400"/>
            <a:ext cx="2895600"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Copper ingots from </a:t>
            </a:r>
            <a:r>
              <a:rPr lang="en-US" sz="1200" i="1" dirty="0" smtClean="0">
                <a:latin typeface="Times New Roman" panose="02020603050405020304" pitchFamily="18" charset="0"/>
                <a:cs typeface="Times New Roman" panose="02020603050405020304" pitchFamily="18" charset="0"/>
              </a:rPr>
              <a:t>El Nuevo Constante</a:t>
            </a:r>
          </a:p>
          <a:p>
            <a:pPr algn="ctr"/>
            <a:r>
              <a:rPr lang="en-US" sz="1200" dirty="0" smtClean="0">
                <a:latin typeface="Times New Roman" panose="02020603050405020304" pitchFamily="18" charset="0"/>
                <a:cs typeface="Times New Roman" panose="02020603050405020304" pitchFamily="18" charset="0"/>
              </a:rPr>
              <a:t>Photograph by Coastal Environments, Inc.</a:t>
            </a:r>
            <a:endParaRPr lang="en-US" sz="12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304801" y="152400"/>
            <a:ext cx="8610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smtClean="0">
                <a:latin typeface="Bradley Hand ITC" panose="03070402050302030203" pitchFamily="66" charset="0"/>
              </a:rPr>
              <a:t>El Nuevo Constante</a:t>
            </a:r>
            <a:endParaRPr lang="en-US" b="1" i="1" dirty="0">
              <a:latin typeface="Bradley Hand ITC" panose="03070402050302030203" pitchFamily="66"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0"/>
            <a:ext cx="3722914" cy="2743200"/>
          </a:xfrm>
          <a:prstGeom prst="rect">
            <a:avLst/>
          </a:prstGeom>
        </p:spPr>
      </p:pic>
      <p:sp>
        <p:nvSpPr>
          <p:cNvPr id="11" name="TextBox 10"/>
          <p:cNvSpPr txBox="1"/>
          <p:nvPr/>
        </p:nvSpPr>
        <p:spPr>
          <a:xfrm rot="16200000">
            <a:off x="7868453" y="3204001"/>
            <a:ext cx="19050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NOAA; Robert K. Brigham </a:t>
            </a:r>
            <a:endParaRPr lang="en-US"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5847" y="4648200"/>
            <a:ext cx="2990306" cy="198624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0953" y="1685028"/>
            <a:ext cx="3675847" cy="2532888"/>
          </a:xfrm>
          <a:prstGeom prst="rect">
            <a:avLst/>
          </a:prstGeom>
          <a:ln>
            <a:solidFill>
              <a:schemeClr val="tx1"/>
            </a:solidFill>
          </a:ln>
        </p:spPr>
      </p:pic>
      <p:sp>
        <p:nvSpPr>
          <p:cNvPr id="8" name="TextBox 7"/>
          <p:cNvSpPr txBox="1"/>
          <p:nvPr/>
        </p:nvSpPr>
        <p:spPr>
          <a:xfrm>
            <a:off x="395287" y="4350570"/>
            <a:ext cx="3338513"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Drawing </a:t>
            </a:r>
            <a:r>
              <a:rPr lang="en-US" sz="1200" i="1" dirty="0" smtClean="0">
                <a:latin typeface="Times New Roman" panose="02020603050405020304" pitchFamily="18" charset="0"/>
                <a:cs typeface="Times New Roman" panose="02020603050405020304" pitchFamily="18" charset="0"/>
              </a:rPr>
              <a:t>of El Nuevo Constante</a:t>
            </a:r>
            <a:r>
              <a:rPr lang="en-US" sz="1200" dirty="0" smtClean="0">
                <a:latin typeface="Times New Roman" panose="02020603050405020304" pitchFamily="18" charset="0"/>
                <a:cs typeface="Times New Roman" panose="02020603050405020304" pitchFamily="18" charset="0"/>
              </a:rPr>
              <a:t>-style ship, 1766</a:t>
            </a:r>
          </a:p>
          <a:p>
            <a:pPr algn="ct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Stan </a:t>
            </a:r>
            <a:r>
              <a:rPr lang="en-US" sz="1200" dirty="0" smtClean="0">
                <a:latin typeface="Times New Roman" panose="02020603050405020304" pitchFamily="18" charset="0"/>
                <a:cs typeface="Times New Roman" panose="02020603050405020304" pitchFamily="18" charset="0"/>
              </a:rPr>
              <a:t>Dark ©</a:t>
            </a:r>
            <a:r>
              <a:rPr lang="en-US" sz="1200" baseline="300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1997)</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49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Territorial sea and ownership (nm = nautical miles)</a:t>
            </a:r>
            <a:endParaRPr lang="en-US" dirty="0">
              <a:latin typeface="Times New Roman" panose="02020603050405020304" pitchFamily="18" charset="0"/>
              <a:cs typeface="Times New Roman" panose="02020603050405020304" pitchFamily="18" charset="0"/>
            </a:endParaRPr>
          </a:p>
        </p:txBody>
      </p:sp>
      <p:sp>
        <p:nvSpPr>
          <p:cNvPr id="14" name="Freeform 13"/>
          <p:cNvSpPr/>
          <p:nvPr/>
        </p:nvSpPr>
        <p:spPr>
          <a:xfrm>
            <a:off x="936735" y="4290849"/>
            <a:ext cx="7630510" cy="1119351"/>
          </a:xfrm>
          <a:custGeom>
            <a:avLst/>
            <a:gdLst>
              <a:gd name="connsiteX0" fmla="*/ 0 w 7630510"/>
              <a:gd name="connsiteY0" fmla="*/ 31531 h 1119351"/>
              <a:gd name="connsiteX1" fmla="*/ 0 w 7630510"/>
              <a:gd name="connsiteY1" fmla="*/ 31531 h 1119351"/>
              <a:gd name="connsiteX2" fmla="*/ 2144110 w 7630510"/>
              <a:gd name="connsiteY2" fmla="*/ 47296 h 1119351"/>
              <a:gd name="connsiteX3" fmla="*/ 2427890 w 7630510"/>
              <a:gd name="connsiteY3" fmla="*/ 63062 h 1119351"/>
              <a:gd name="connsiteX4" fmla="*/ 5738648 w 7630510"/>
              <a:gd name="connsiteY4" fmla="*/ 47296 h 1119351"/>
              <a:gd name="connsiteX5" fmla="*/ 5912069 w 7630510"/>
              <a:gd name="connsiteY5" fmla="*/ 31531 h 1119351"/>
              <a:gd name="connsiteX6" fmla="*/ 5990896 w 7630510"/>
              <a:gd name="connsiteY6" fmla="*/ 15765 h 1119351"/>
              <a:gd name="connsiteX7" fmla="*/ 6180083 w 7630510"/>
              <a:gd name="connsiteY7" fmla="*/ 0 h 1119351"/>
              <a:gd name="connsiteX8" fmla="*/ 7520152 w 7630510"/>
              <a:gd name="connsiteY8" fmla="*/ 15765 h 1119351"/>
              <a:gd name="connsiteX9" fmla="*/ 7614745 w 7630510"/>
              <a:gd name="connsiteY9" fmla="*/ 47296 h 1119351"/>
              <a:gd name="connsiteX10" fmla="*/ 7614745 w 7630510"/>
              <a:gd name="connsiteY10" fmla="*/ 31531 h 1119351"/>
              <a:gd name="connsiteX11" fmla="*/ 7630510 w 7630510"/>
              <a:gd name="connsiteY11" fmla="*/ 1072055 h 1119351"/>
              <a:gd name="connsiteX12" fmla="*/ 6637283 w 7630510"/>
              <a:gd name="connsiteY12" fmla="*/ 1119351 h 1119351"/>
              <a:gd name="connsiteX13" fmla="*/ 5943600 w 7630510"/>
              <a:gd name="connsiteY13" fmla="*/ 1087820 h 1119351"/>
              <a:gd name="connsiteX14" fmla="*/ 5596759 w 7630510"/>
              <a:gd name="connsiteY14" fmla="*/ 977462 h 1119351"/>
              <a:gd name="connsiteX15" fmla="*/ 5265683 w 7630510"/>
              <a:gd name="connsiteY15" fmla="*/ 867103 h 1119351"/>
              <a:gd name="connsiteX16" fmla="*/ 5139559 w 7630510"/>
              <a:gd name="connsiteY16" fmla="*/ 756744 h 1119351"/>
              <a:gd name="connsiteX17" fmla="*/ 4887310 w 7630510"/>
              <a:gd name="connsiteY17" fmla="*/ 614855 h 1119351"/>
              <a:gd name="connsiteX18" fmla="*/ 4635062 w 7630510"/>
              <a:gd name="connsiteY18" fmla="*/ 520262 h 1119351"/>
              <a:gd name="connsiteX19" fmla="*/ 4367048 w 7630510"/>
              <a:gd name="connsiteY19" fmla="*/ 457200 h 1119351"/>
              <a:gd name="connsiteX20" fmla="*/ 4083269 w 7630510"/>
              <a:gd name="connsiteY20" fmla="*/ 472965 h 1119351"/>
              <a:gd name="connsiteX21" fmla="*/ 3767959 w 7630510"/>
              <a:gd name="connsiteY21" fmla="*/ 457200 h 1119351"/>
              <a:gd name="connsiteX22" fmla="*/ 3468414 w 7630510"/>
              <a:gd name="connsiteY22" fmla="*/ 441434 h 1119351"/>
              <a:gd name="connsiteX23" fmla="*/ 2711669 w 7630510"/>
              <a:gd name="connsiteY23" fmla="*/ 268013 h 1119351"/>
              <a:gd name="connsiteX24" fmla="*/ 2207172 w 7630510"/>
              <a:gd name="connsiteY24" fmla="*/ 236482 h 1119351"/>
              <a:gd name="connsiteX25" fmla="*/ 1813034 w 7630510"/>
              <a:gd name="connsiteY25" fmla="*/ 204951 h 1119351"/>
              <a:gd name="connsiteX26" fmla="*/ 1560786 w 7630510"/>
              <a:gd name="connsiteY26" fmla="*/ 220717 h 1119351"/>
              <a:gd name="connsiteX27" fmla="*/ 1229710 w 7630510"/>
              <a:gd name="connsiteY27" fmla="*/ 157655 h 1119351"/>
              <a:gd name="connsiteX28" fmla="*/ 945931 w 7630510"/>
              <a:gd name="connsiteY28" fmla="*/ 141889 h 1119351"/>
              <a:gd name="connsiteX29" fmla="*/ 662152 w 7630510"/>
              <a:gd name="connsiteY29" fmla="*/ 141889 h 1119351"/>
              <a:gd name="connsiteX30" fmla="*/ 409903 w 7630510"/>
              <a:gd name="connsiteY30" fmla="*/ 204951 h 1119351"/>
              <a:gd name="connsiteX31" fmla="*/ 141890 w 7630510"/>
              <a:gd name="connsiteY31" fmla="*/ 126124 h 1119351"/>
              <a:gd name="connsiteX32" fmla="*/ 0 w 7630510"/>
              <a:gd name="connsiteY32" fmla="*/ 31531 h 111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30510" h="1119351">
                <a:moveTo>
                  <a:pt x="0" y="31531"/>
                </a:moveTo>
                <a:lnTo>
                  <a:pt x="0" y="31531"/>
                </a:lnTo>
                <a:lnTo>
                  <a:pt x="2144110" y="47296"/>
                </a:lnTo>
                <a:cubicBezTo>
                  <a:pt x="2238841" y="48526"/>
                  <a:pt x="2333151" y="63062"/>
                  <a:pt x="2427890" y="63062"/>
                </a:cubicBezTo>
                <a:lnTo>
                  <a:pt x="5738648" y="47296"/>
                </a:lnTo>
                <a:cubicBezTo>
                  <a:pt x="5796455" y="42041"/>
                  <a:pt x="5854472" y="38731"/>
                  <a:pt x="5912069" y="31531"/>
                </a:cubicBezTo>
                <a:cubicBezTo>
                  <a:pt x="5938658" y="28207"/>
                  <a:pt x="5964283" y="18896"/>
                  <a:pt x="5990896" y="15765"/>
                </a:cubicBezTo>
                <a:cubicBezTo>
                  <a:pt x="6053743" y="8371"/>
                  <a:pt x="6117021" y="5255"/>
                  <a:pt x="6180083" y="0"/>
                </a:cubicBezTo>
                <a:cubicBezTo>
                  <a:pt x="6626773" y="5255"/>
                  <a:pt x="7073674" y="1046"/>
                  <a:pt x="7520152" y="15765"/>
                </a:cubicBezTo>
                <a:cubicBezTo>
                  <a:pt x="7553371" y="16860"/>
                  <a:pt x="7614745" y="47296"/>
                  <a:pt x="7614745" y="47296"/>
                </a:cubicBezTo>
                <a:lnTo>
                  <a:pt x="7614745" y="31531"/>
                </a:lnTo>
                <a:lnTo>
                  <a:pt x="7630510" y="1072055"/>
                </a:lnTo>
                <a:lnTo>
                  <a:pt x="6637283" y="1119351"/>
                </a:lnTo>
                <a:lnTo>
                  <a:pt x="5943600" y="1087820"/>
                </a:lnTo>
                <a:lnTo>
                  <a:pt x="5596759" y="977462"/>
                </a:lnTo>
                <a:lnTo>
                  <a:pt x="5265683" y="867103"/>
                </a:lnTo>
                <a:lnTo>
                  <a:pt x="5139559" y="756744"/>
                </a:lnTo>
                <a:lnTo>
                  <a:pt x="4887310" y="614855"/>
                </a:lnTo>
                <a:lnTo>
                  <a:pt x="4635062" y="520262"/>
                </a:lnTo>
                <a:lnTo>
                  <a:pt x="4367048" y="457200"/>
                </a:lnTo>
                <a:lnTo>
                  <a:pt x="4083269" y="472965"/>
                </a:lnTo>
                <a:lnTo>
                  <a:pt x="3767959" y="457200"/>
                </a:lnTo>
                <a:lnTo>
                  <a:pt x="3468414" y="441434"/>
                </a:lnTo>
                <a:lnTo>
                  <a:pt x="2711669" y="268013"/>
                </a:lnTo>
                <a:lnTo>
                  <a:pt x="2207172" y="236482"/>
                </a:lnTo>
                <a:lnTo>
                  <a:pt x="1813034" y="204951"/>
                </a:lnTo>
                <a:lnTo>
                  <a:pt x="1560786" y="220717"/>
                </a:lnTo>
                <a:lnTo>
                  <a:pt x="1229710" y="157655"/>
                </a:lnTo>
                <a:lnTo>
                  <a:pt x="945931" y="141889"/>
                </a:lnTo>
                <a:lnTo>
                  <a:pt x="662152" y="141889"/>
                </a:lnTo>
                <a:lnTo>
                  <a:pt x="409903" y="204951"/>
                </a:lnTo>
                <a:lnTo>
                  <a:pt x="141890" y="126124"/>
                </a:lnTo>
                <a:lnTo>
                  <a:pt x="0" y="3153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0328" y="1905000"/>
            <a:ext cx="7924800" cy="3745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78928" y="19050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46120" y="19050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22528" y="19050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5858" y="1981200"/>
            <a:ext cx="1193339" cy="830997"/>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Louisiana’s</a:t>
            </a:r>
          </a:p>
          <a:p>
            <a:pPr algn="ctr"/>
            <a:r>
              <a:rPr lang="en-US" sz="1600" b="1" dirty="0" smtClean="0">
                <a:latin typeface="Times New Roman" panose="02020603050405020304" pitchFamily="18" charset="0"/>
                <a:cs typeface="Times New Roman" panose="02020603050405020304" pitchFamily="18" charset="0"/>
              </a:rPr>
              <a:t>Territorial</a:t>
            </a:r>
          </a:p>
          <a:p>
            <a:pPr algn="ctr"/>
            <a:r>
              <a:rPr lang="en-US" sz="1600" b="1" dirty="0" smtClean="0">
                <a:latin typeface="Times New Roman" panose="02020603050405020304" pitchFamily="18" charset="0"/>
                <a:cs typeface="Times New Roman" panose="02020603050405020304" pitchFamily="18" charset="0"/>
              </a:rPr>
              <a:t>Sea</a:t>
            </a:r>
            <a:endParaRPr lang="en-US" sz="16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03120" y="3606225"/>
            <a:ext cx="1114792" cy="584775"/>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Territorial</a:t>
            </a:r>
          </a:p>
          <a:p>
            <a:pPr algn="ctr"/>
            <a:r>
              <a:rPr lang="en-US" sz="1600" b="1" dirty="0" smtClean="0">
                <a:latin typeface="Times New Roman" panose="02020603050405020304" pitchFamily="18" charset="0"/>
                <a:cs typeface="Times New Roman" panose="02020603050405020304" pitchFamily="18" charset="0"/>
              </a:rPr>
              <a:t>Waters</a:t>
            </a:r>
            <a:endParaRPr lang="en-US" sz="16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793669" y="2209800"/>
            <a:ext cx="3492046" cy="338554"/>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Louisiana’s Exclusive Economic Zone</a:t>
            </a:r>
          </a:p>
        </p:txBody>
      </p:sp>
      <p:sp>
        <p:nvSpPr>
          <p:cNvPr id="40" name="TextBox 39"/>
          <p:cNvSpPr txBox="1"/>
          <p:nvPr/>
        </p:nvSpPr>
        <p:spPr>
          <a:xfrm>
            <a:off x="1869528" y="3267266"/>
            <a:ext cx="657551"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12 nm</a:t>
            </a:r>
            <a:endParaRPr lang="en-US" sz="1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3012528" y="3276600"/>
            <a:ext cx="657552"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24 nm</a:t>
            </a:r>
            <a:endParaRPr lang="en-US" sz="1400" b="1"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flipH="1">
            <a:off x="6817273" y="3657600"/>
            <a:ext cx="5255" cy="166851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24892" y="3276600"/>
            <a:ext cx="747320"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200 nm</a:t>
            </a:r>
            <a:endParaRPr lang="en-US" sz="1400" b="1" dirty="0">
              <a:latin typeface="Times New Roman" panose="02020603050405020304" pitchFamily="18" charset="0"/>
              <a:cs typeface="Times New Roman" panose="02020603050405020304" pitchFamily="18" charset="0"/>
            </a:endParaRPr>
          </a:p>
        </p:txBody>
      </p:sp>
      <p:sp>
        <p:nvSpPr>
          <p:cNvPr id="48" name="Left-Right Arrow 47"/>
          <p:cNvSpPr/>
          <p:nvPr/>
        </p:nvSpPr>
        <p:spPr>
          <a:xfrm>
            <a:off x="2402928" y="2819401"/>
            <a:ext cx="4214908" cy="12050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1003120" y="2819399"/>
            <a:ext cx="1066800" cy="12050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304801" y="152400"/>
            <a:ext cx="8610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smtClean="0">
                <a:latin typeface="Bradley Hand ITC" panose="03070402050302030203" pitchFamily="66" charset="0"/>
              </a:rPr>
              <a:t>El Nuevo Constante</a:t>
            </a:r>
            <a:endParaRPr lang="en-US" b="1" i="1" dirty="0">
              <a:latin typeface="Bradley Hand ITC" panose="03070402050302030203" pitchFamily="66" charset="0"/>
            </a:endParaRPr>
          </a:p>
        </p:txBody>
      </p:sp>
      <p:sp>
        <p:nvSpPr>
          <p:cNvPr id="20" name="Freeform 19"/>
          <p:cNvSpPr/>
          <p:nvPr/>
        </p:nvSpPr>
        <p:spPr>
          <a:xfrm>
            <a:off x="647700" y="4229100"/>
            <a:ext cx="7932420" cy="1424940"/>
          </a:xfrm>
          <a:custGeom>
            <a:avLst/>
            <a:gdLst>
              <a:gd name="connsiteX0" fmla="*/ 0 w 7932420"/>
              <a:gd name="connsiteY0" fmla="*/ 0 h 1424940"/>
              <a:gd name="connsiteX1" fmla="*/ 297180 w 7932420"/>
              <a:gd name="connsiteY1" fmla="*/ 99060 h 1424940"/>
              <a:gd name="connsiteX2" fmla="*/ 434340 w 7932420"/>
              <a:gd name="connsiteY2" fmla="*/ 190500 h 1424940"/>
              <a:gd name="connsiteX3" fmla="*/ 701040 w 7932420"/>
              <a:gd name="connsiteY3" fmla="*/ 274320 h 1424940"/>
              <a:gd name="connsiteX4" fmla="*/ 952500 w 7932420"/>
              <a:gd name="connsiteY4" fmla="*/ 213360 h 1424940"/>
              <a:gd name="connsiteX5" fmla="*/ 1287780 w 7932420"/>
              <a:gd name="connsiteY5" fmla="*/ 205740 h 1424940"/>
              <a:gd name="connsiteX6" fmla="*/ 1516380 w 7932420"/>
              <a:gd name="connsiteY6" fmla="*/ 228600 h 1424940"/>
              <a:gd name="connsiteX7" fmla="*/ 1836420 w 7932420"/>
              <a:gd name="connsiteY7" fmla="*/ 289560 h 1424940"/>
              <a:gd name="connsiteX8" fmla="*/ 2080260 w 7932420"/>
              <a:gd name="connsiteY8" fmla="*/ 274320 h 1424940"/>
              <a:gd name="connsiteX9" fmla="*/ 3009900 w 7932420"/>
              <a:gd name="connsiteY9" fmla="*/ 335280 h 1424940"/>
              <a:gd name="connsiteX10" fmla="*/ 3398520 w 7932420"/>
              <a:gd name="connsiteY10" fmla="*/ 419100 h 1424940"/>
              <a:gd name="connsiteX11" fmla="*/ 3771900 w 7932420"/>
              <a:gd name="connsiteY11" fmla="*/ 510540 h 1424940"/>
              <a:gd name="connsiteX12" fmla="*/ 4267200 w 7932420"/>
              <a:gd name="connsiteY12" fmla="*/ 533400 h 1424940"/>
              <a:gd name="connsiteX13" fmla="*/ 4686300 w 7932420"/>
              <a:gd name="connsiteY13" fmla="*/ 525780 h 1424940"/>
              <a:gd name="connsiteX14" fmla="*/ 4907280 w 7932420"/>
              <a:gd name="connsiteY14" fmla="*/ 579120 h 1424940"/>
              <a:gd name="connsiteX15" fmla="*/ 5196840 w 7932420"/>
              <a:gd name="connsiteY15" fmla="*/ 693420 h 1424940"/>
              <a:gd name="connsiteX16" fmla="*/ 5433060 w 7932420"/>
              <a:gd name="connsiteY16" fmla="*/ 815340 h 1424940"/>
              <a:gd name="connsiteX17" fmla="*/ 5562600 w 7932420"/>
              <a:gd name="connsiteY17" fmla="*/ 929640 h 1424940"/>
              <a:gd name="connsiteX18" fmla="*/ 6240780 w 7932420"/>
              <a:gd name="connsiteY18" fmla="*/ 1158240 h 1424940"/>
              <a:gd name="connsiteX19" fmla="*/ 6682740 w 7932420"/>
              <a:gd name="connsiteY19" fmla="*/ 1173480 h 1424940"/>
              <a:gd name="connsiteX20" fmla="*/ 7063740 w 7932420"/>
              <a:gd name="connsiteY20" fmla="*/ 1181100 h 1424940"/>
              <a:gd name="connsiteX21" fmla="*/ 7932420 w 7932420"/>
              <a:gd name="connsiteY21" fmla="*/ 1127760 h 1424940"/>
              <a:gd name="connsiteX22" fmla="*/ 7924800 w 7932420"/>
              <a:gd name="connsiteY22" fmla="*/ 1424940 h 1424940"/>
              <a:gd name="connsiteX23" fmla="*/ 0 w 7932420"/>
              <a:gd name="connsiteY23" fmla="*/ 1424940 h 1424940"/>
              <a:gd name="connsiteX24" fmla="*/ 0 w 7932420"/>
              <a:gd name="connsiteY24"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32420" h="1424940">
                <a:moveTo>
                  <a:pt x="0" y="0"/>
                </a:moveTo>
                <a:lnTo>
                  <a:pt x="297180" y="99060"/>
                </a:lnTo>
                <a:lnTo>
                  <a:pt x="434340" y="190500"/>
                </a:lnTo>
                <a:lnTo>
                  <a:pt x="701040" y="274320"/>
                </a:lnTo>
                <a:lnTo>
                  <a:pt x="952500" y="213360"/>
                </a:lnTo>
                <a:lnTo>
                  <a:pt x="1287780" y="205740"/>
                </a:lnTo>
                <a:lnTo>
                  <a:pt x="1516380" y="228600"/>
                </a:lnTo>
                <a:lnTo>
                  <a:pt x="1836420" y="289560"/>
                </a:lnTo>
                <a:lnTo>
                  <a:pt x="2080260" y="274320"/>
                </a:lnTo>
                <a:lnTo>
                  <a:pt x="3009900" y="335280"/>
                </a:lnTo>
                <a:lnTo>
                  <a:pt x="3398520" y="419100"/>
                </a:lnTo>
                <a:lnTo>
                  <a:pt x="3771900" y="510540"/>
                </a:lnTo>
                <a:lnTo>
                  <a:pt x="4267200" y="533400"/>
                </a:lnTo>
                <a:lnTo>
                  <a:pt x="4686300" y="525780"/>
                </a:lnTo>
                <a:lnTo>
                  <a:pt x="4907280" y="579120"/>
                </a:lnTo>
                <a:lnTo>
                  <a:pt x="5196840" y="693420"/>
                </a:lnTo>
                <a:lnTo>
                  <a:pt x="5433060" y="815340"/>
                </a:lnTo>
                <a:lnTo>
                  <a:pt x="5562600" y="929640"/>
                </a:lnTo>
                <a:lnTo>
                  <a:pt x="6240780" y="1158240"/>
                </a:lnTo>
                <a:lnTo>
                  <a:pt x="6682740" y="1173480"/>
                </a:lnTo>
                <a:lnTo>
                  <a:pt x="7063740" y="1181100"/>
                </a:lnTo>
                <a:lnTo>
                  <a:pt x="7932420" y="1127760"/>
                </a:lnTo>
                <a:lnTo>
                  <a:pt x="7924800" y="1424940"/>
                </a:lnTo>
                <a:lnTo>
                  <a:pt x="0" y="1424940"/>
                </a:lnTo>
                <a:lnTo>
                  <a:pt x="0"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14996" y="4683170"/>
            <a:ext cx="1720343" cy="338554"/>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Continental Shelf</a:t>
            </a:r>
          </a:p>
        </p:txBody>
      </p:sp>
      <p:sp>
        <p:nvSpPr>
          <p:cNvPr id="30" name="TextBox 29"/>
          <p:cNvSpPr txBox="1"/>
          <p:nvPr/>
        </p:nvSpPr>
        <p:spPr>
          <a:xfrm>
            <a:off x="1185878" y="5191405"/>
            <a:ext cx="1014508" cy="338554"/>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Shoreline</a:t>
            </a:r>
          </a:p>
        </p:txBody>
      </p:sp>
      <p:cxnSp>
        <p:nvCxnSpPr>
          <p:cNvPr id="19" name="Straight Connector 18"/>
          <p:cNvCxnSpPr/>
          <p:nvPr/>
        </p:nvCxnSpPr>
        <p:spPr>
          <a:xfrm>
            <a:off x="897321" y="3657600"/>
            <a:ext cx="0" cy="1986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46120" y="3657600"/>
            <a:ext cx="0" cy="6504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17329" y="3657600"/>
            <a:ext cx="0" cy="6504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87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17670</TotalTime>
  <Words>4334</Words>
  <Application>Microsoft Office PowerPoint</Application>
  <PresentationFormat>On-screen Show (4:3)</PresentationFormat>
  <Paragraphs>486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Aharoni</vt:lpstr>
      <vt:lpstr>Arial</vt:lpstr>
      <vt:lpstr>Bradley Hand ITC</vt:lpstr>
      <vt:lpstr>Calibri</vt:lpstr>
      <vt:lpstr>Matura MT Script Capitals</vt:lpstr>
      <vt:lpstr>Times New Roman</vt:lpstr>
      <vt:lpstr>Wingdings</vt:lpstr>
      <vt:lpstr>Office Theme</vt:lpstr>
      <vt:lpstr>El Nuevo Constante 1766</vt:lpstr>
      <vt:lpstr>El Nuevo Constante</vt:lpstr>
      <vt:lpstr>PowerPoint Presentation</vt:lpstr>
      <vt:lpstr>PowerPoint Presentation</vt:lpstr>
      <vt:lpstr>El Nuevo Constante</vt:lpstr>
      <vt:lpstr>El Nuevo Constante</vt:lpstr>
      <vt:lpstr>El Nuevo Constante</vt:lpstr>
      <vt:lpstr>PowerPoint Presentation</vt:lpstr>
      <vt:lpstr>PowerPoint Presentation</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vt:lpstr>
      <vt:lpstr>El Nuevo Constante 1766</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Marksville</dc:title>
  <dc:creator>Julie Doucet</dc:creator>
  <cp:lastModifiedBy>Nancy Hawkins</cp:lastModifiedBy>
  <cp:revision>1002</cp:revision>
  <cp:lastPrinted>2016-12-21T20:10:01Z</cp:lastPrinted>
  <dcterms:created xsi:type="dcterms:W3CDTF">2014-09-25T18:11:25Z</dcterms:created>
  <dcterms:modified xsi:type="dcterms:W3CDTF">2016-12-21T20:11:39Z</dcterms:modified>
</cp:coreProperties>
</file>