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3" r:id="rId2"/>
    <p:sldId id="324" r:id="rId3"/>
    <p:sldId id="294" r:id="rId4"/>
    <p:sldId id="323" r:id="rId5"/>
    <p:sldId id="310" r:id="rId6"/>
    <p:sldId id="258" r:id="rId7"/>
    <p:sldId id="319" r:id="rId8"/>
    <p:sldId id="266" r:id="rId9"/>
    <p:sldId id="264" r:id="rId10"/>
    <p:sldId id="267" r:id="rId11"/>
    <p:sldId id="275" r:id="rId12"/>
    <p:sldId id="276" r:id="rId13"/>
    <p:sldId id="321" r:id="rId14"/>
    <p:sldId id="312" r:id="rId15"/>
    <p:sldId id="272" r:id="rId16"/>
    <p:sldId id="286" r:id="rId17"/>
    <p:sldId id="265" r:id="rId18"/>
    <p:sldId id="287" r:id="rId19"/>
    <p:sldId id="279" r:id="rId20"/>
    <p:sldId id="317" r:id="rId21"/>
    <p:sldId id="273" r:id="rId22"/>
    <p:sldId id="322" r:id="rId23"/>
    <p:sldId id="313" r:id="rId24"/>
    <p:sldId id="280" r:id="rId25"/>
    <p:sldId id="281" r:id="rId26"/>
    <p:sldId id="282" r:id="rId27"/>
    <p:sldId id="318" r:id="rId28"/>
    <p:sldId id="296" r:id="rId29"/>
    <p:sldId id="325"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DAB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25" autoAdjust="0"/>
    <p:restoredTop sz="66584" autoAdjust="0"/>
  </p:normalViewPr>
  <p:slideViewPr>
    <p:cSldViewPr>
      <p:cViewPr varScale="1">
        <p:scale>
          <a:sx n="73" d="100"/>
          <a:sy n="73" d="100"/>
        </p:scale>
        <p:origin x="100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3ADE6EC7-9522-4E05-8C46-988829C4871D}" type="datetimeFigureOut">
              <a:rPr lang="en-US" smtClean="0"/>
              <a:t>12/21/2016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5C83ABDD-839B-46D6-A477-2E83D97CD7E5}" type="slidenum">
              <a:rPr lang="en-US" smtClean="0"/>
              <a:t>‹#›</a:t>
            </a:fld>
            <a:endParaRPr lang="en-US"/>
          </a:p>
        </p:txBody>
      </p:sp>
    </p:spTree>
    <p:extLst>
      <p:ext uri="{BB962C8B-B14F-4D97-AF65-F5344CB8AC3E}">
        <p14:creationId xmlns:p14="http://schemas.microsoft.com/office/powerpoint/2010/main" val="4175229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commons.wikimedia.org/wiki/File:Patilla_Style_Miquelet_Lock.jp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texasbeyondhistory.net/"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crt.state.la.us/dataprojects/archaeology/LosAdaes/index_flash.html"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www.texasbeyondhistory.net/adaes/"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Los Adaes – A.D. 1721 to A.D. 1773</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Image </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Credit: Library of Congress</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Control Number </a:t>
            </a:r>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2003623128</a:t>
            </a:r>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1</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Los Adaes – A.D. 1721 to A.D. 1773</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Archaeologists use a variety of technologies in their work. Here is a photograph of ground penetrating radar (GPR) used at Los Adaes. A sample read-out of data is to the right. GPR helps archaeologists “see” what is in the ground before digging. It works by sending an energy pulse into the ground, and this pulse bounces back off anything in its path. A computer records the amount of time it takes for this signal to return. Items in the ground reflect signals at different speeds. Even disturbed soil will reflect the signal differently from soil that has not been disturbed. A computer makes a “picture” of what is underground based on these signals. Unusual readings indicate a disturbance in the soil, and these disturbances often lead archaeologists to buried objects.</a:t>
            </a:r>
          </a:p>
          <a:p>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Image </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credits:</a:t>
            </a:r>
          </a:p>
          <a:p>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People using GPR – Jeff Girard, Northwestern State University</a:t>
            </a:r>
          </a:p>
          <a:p>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GPR data – Marco J. Giardino, NASA (retired)</a:t>
            </a:r>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10</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Los Adaes – A.D. 1721 to A.D. 1773</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Excavations at Los Adaes have been going on for several years. Here is a photograph of the excavation of one of the kitchen areas at the site. Notice the wooden stakes and string. This is how archaeologists mark the area for excavation.</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Archaeologists have excavated only 5% of the site. Excavation is a destructive technique, so they rarely dig a site completely. Archaeologists know technology will continue to improve, and that future technology could reveal more about a site without the need to dig.</a:t>
            </a:r>
          </a:p>
          <a:p>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Image </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credit: Pete Gregory, Northwestern State University</a:t>
            </a:r>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11</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Los Adaes – A.D. 1721 to A.D. 1773</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Archaeologists generate a lot of dirt. Sometimes that dirt contains artifacts. Archaeologists “screen” this dirt to find small artifacts that could have been missed when digging. For example, small bones or glass beads can easily be over-looked. These small artifacts help tell a more complete story of the activities at a site.</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Here are two photographs of screening at Los Adaes, dry screening and water screening. Dry, loose soil can be dry screened, while more compact and moist soil may require water screening.</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Image </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credit: George Avery</a:t>
            </a:r>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12</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Los Adaes – A.D. 1721 to A.D. 1773</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The next slides feature a variety of artifacts found at Los Adaes. Some artifacts represent the presence of American Indians in the area of Los Adaes long before Europeans. Many artifacts represent military activities at the site, such as guns. Other artifacts represent daily life at Los Adaes, such as religious charms and medals, dishes, eating utensils, and nails. Some artifacts speak of a rare cultural exchange between the Spanish, French and Caddo at the site. No other colonial forts in Texas and Louisiana show this cultural exchange.</a:t>
            </a:r>
          </a:p>
        </p:txBody>
      </p:sp>
      <p:sp>
        <p:nvSpPr>
          <p:cNvPr id="4" name="Slide Number Placeholder 3"/>
          <p:cNvSpPr>
            <a:spLocks noGrp="1"/>
          </p:cNvSpPr>
          <p:nvPr>
            <p:ph type="sldNum" sz="quarter" idx="10"/>
          </p:nvPr>
        </p:nvSpPr>
        <p:spPr/>
        <p:txBody>
          <a:bodyPr/>
          <a:lstStyle/>
          <a:p>
            <a:fld id="{5C83ABDD-839B-46D6-A477-2E83D97CD7E5}" type="slidenum">
              <a:rPr lang="en-US" smtClean="0"/>
              <a:t>13</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Los Adaes – A.D. 1721 to A.D. 1773</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The stone points on the left are from a time long before Europeans settled at Los Adaes. Archaeologists know these points are from the Paleoindian Period, about 7000 B.C. These are a reminder that Indians lived in the area for at least 8000 years before Europeans arrived. The stone point on the right is also from Los Adaes. This was a style used at the time of European settlement in the area.</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Archaeologists did not find evidence that people made stone points at Los Adaes. It’s possible that once Europeans came to the area, guns took the place of bows and arrows.</a:t>
            </a:r>
          </a:p>
          <a:p>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Image </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credit: George Avery</a:t>
            </a:r>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14</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Los Adaes – A.D. 1721 to A.D. 1773</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Archaeologists discovered European guns at Los Adaes. Guns were not just for military activities at frontier sites. They were often used for hunting. Here are Spanish gun parts found at the site. In the middle of the drawing is a figure showing how these parts fit together. Note the scale in the photograph of the artifacts. Each square equals one centimeter. Archaeologists use a variety of scales to give a better idea of the size of objects.</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These pieces of a gun made in Spain were not unexpected at a Spanish fort. We will see other artifacts that represent interaction between the Spanish, French and Caddo Indians at Los Adaes.</a:t>
            </a:r>
          </a:p>
          <a:p>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Image </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credits:</a:t>
            </a:r>
          </a:p>
          <a:p>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Drawing – Melinda Parrie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err="1" smtClean="0">
                <a:solidFill>
                  <a:schemeClr val="tx1"/>
                </a:solidFill>
                <a:effectLst/>
                <a:latin typeface="Times New Roman" panose="02020603050405020304" pitchFamily="18" charset="0"/>
                <a:ea typeface="+mn-ea"/>
                <a:cs typeface="Times New Roman" panose="02020603050405020304" pitchFamily="18" charset="0"/>
              </a:rPr>
              <a:t>Patillo</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kern="1200" baseline="0" dirty="0" err="1" smtClean="0">
                <a:solidFill>
                  <a:schemeClr val="tx1"/>
                </a:solidFill>
                <a:effectLst/>
                <a:latin typeface="Times New Roman" panose="02020603050405020304" pitchFamily="18" charset="0"/>
                <a:ea typeface="+mn-ea"/>
                <a:cs typeface="Times New Roman" panose="02020603050405020304" pitchFamily="18" charset="0"/>
              </a:rPr>
              <a:t>Milquelet</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 By Dana Williams (Own work) [CC BY-SA 3.0 (http://creativecommons.org/licenses/by-sa/3.0)], via Wikimedia Commons </a:t>
            </a:r>
            <a:r>
              <a:rPr lang="en-US" sz="1200" dirty="0" smtClean="0">
                <a:latin typeface="Times New Roman" panose="02020603050405020304" pitchFamily="18" charset="0"/>
                <a:cs typeface="Times New Roman" panose="02020603050405020304" pitchFamily="18" charset="0"/>
                <a:hlinkClick r:id="rId3"/>
              </a:rPr>
              <a:t>http://commons.wikimedia.org/wiki/File%3APatilla_Style_Miquelet_Lock.jpg</a:t>
            </a:r>
            <a:r>
              <a:rPr lang="en-US" sz="1200" dirty="0" smtClean="0">
                <a:latin typeface="Times New Roman" panose="02020603050405020304" pitchFamily="18" charset="0"/>
                <a:cs typeface="Times New Roman" panose="02020603050405020304" pitchFamily="18" charset="0"/>
              </a:rPr>
              <a:t> </a:t>
            </a:r>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Photograph – George Avery</a:t>
            </a:r>
          </a:p>
        </p:txBody>
      </p:sp>
      <p:sp>
        <p:nvSpPr>
          <p:cNvPr id="4" name="Slide Number Placeholder 3"/>
          <p:cNvSpPr>
            <a:spLocks noGrp="1"/>
          </p:cNvSpPr>
          <p:nvPr>
            <p:ph type="sldNum" sz="quarter" idx="10"/>
          </p:nvPr>
        </p:nvSpPr>
        <p:spPr/>
        <p:txBody>
          <a:bodyPr/>
          <a:lstStyle/>
          <a:p>
            <a:fld id="{5C83ABDD-839B-46D6-A477-2E83D97CD7E5}" type="slidenum">
              <a:rPr lang="en-US" smtClean="0"/>
              <a:t>15</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Los Adaes – A.D. 1721 to A.D. 1773</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These are French gun parts from Los Adaes. On the left is a drawing of the artifacts, and includes a drawing in the center of a complete French gun showing how the parts fit together. Can you match the artifacts with the drawings?</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The discovery of these French gun parts at Los Adaes confirmed interaction between the French and Spanish. At this time, Spain and France were enemies in Europe. Spain said its colonists could trade with French colonists for food items, but not merchandise, like this gun. Archaeologists discovered these French gun parts, as well as other French items at Los Adaes that showed trade with the French went beyond what Spain allowed on paper.</a:t>
            </a:r>
          </a:p>
          <a:p>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Image credits: </a:t>
            </a:r>
          </a:p>
          <a:p>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Drawings </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Jay Blaine (French gun) and Melinda </a:t>
            </a:r>
            <a:r>
              <a:rPr lang="en-US" sz="1200" kern="1200" baseline="0" dirty="0" err="1" smtClean="0">
                <a:solidFill>
                  <a:schemeClr val="tx1"/>
                </a:solidFill>
                <a:effectLst/>
                <a:latin typeface="Times New Roman" panose="02020603050405020304" pitchFamily="18" charset="0"/>
                <a:ea typeface="+mn-ea"/>
                <a:cs typeface="Times New Roman" panose="02020603050405020304" pitchFamily="18" charset="0"/>
              </a:rPr>
              <a:t>Parrie</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(gun parts)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Photograph – George Avery</a:t>
            </a:r>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16</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Los Adaes – A.D. 1721 to A.D. 1773</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This is a drawing and photograph of a Spanish coin from Los Adaes. It is</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made of copper alloy. Archaeologists ar</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e not sure who had this Spanish coin. It could have belonged to a Spanish or Caddo person at Los Adaes.</a:t>
            </a:r>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Image </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credits:</a:t>
            </a:r>
          </a:p>
          <a:p>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Coin Drawing – Melinda Parrie</a:t>
            </a:r>
          </a:p>
          <a:p>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Coin Photograph – </a:t>
            </a:r>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Don Sepulvado;</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Williamson Museum, Northwestern State University, Natchitoches, Louisiana</a:t>
            </a:r>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17</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Los Adaes – A.D. 1721 to A.D. 1773</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Here is a photograph of a French coin found at Los Adaes. It is also made of copper alloy. Archaeologists are not sure who had this French coin. It could have belonged to a Spanish or Caddo person at Los Adaes. Or it could have belonged to a French person who lost it while visiting the fort.</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There is a hole through this coin, which meant that it was likely part of a necklace. Some cultures believe that copper was a remedy for rheumatism and joint aches. Perhaps the person who owned this coin suffered from one of these ailments.</a:t>
            </a:r>
          </a:p>
          <a:p>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Image </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credit: Goerge Avery</a:t>
            </a:r>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18</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Los Adaes – A.D. 1721 to A.D. 1773</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These are European glass trade beads found at Los Adaes. They were brought to North America to trade with the Indians. The Caddo were mostly on good terms with the Spanish and French, and often traded with their European neighbors. In return for European items, the Caddo provided corn, beans, meat, and deerskins. Many of the Caddo trade goods did not preserve well at the archaeological site.</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Image </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credit: George Avery</a:t>
            </a:r>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19</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Los Adaes – A.D. 1721 to A.D. 1773</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This module introduces the colonial site of Los Adaes, a Spanish fort in west Louisiana. This is a French map drawn in 1701. France and Spain each ruled Louisiana during its colonial history. This map doesn’t have the outlines of the states as we know them today, but you can probably recognize the area we know as Louisiana. Can you outline or identify Louisiana on this map? What other states can you outline or identify?</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Image </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Credit: Library of Congress</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Control Number </a:t>
            </a:r>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2003623128</a:t>
            </a:r>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2</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Los Adaes – A.D. 1721 to A.D. 1773</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You’re probably wondering about the price</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the </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Caddo paid for European goods. On the right is a “price list” between the Spanish and the Caddo Indians at Los </a:t>
            </a:r>
            <a:r>
              <a:rPr lang="en-US" sz="1200" kern="1200" dirty="0" err="1" smtClean="0">
                <a:solidFill>
                  <a:schemeClr val="tx1"/>
                </a:solidFill>
                <a:effectLst/>
                <a:latin typeface="Times New Roman" panose="02020603050405020304" pitchFamily="18" charset="0"/>
                <a:ea typeface="+mn-ea"/>
                <a:cs typeface="Times New Roman" panose="02020603050405020304" pitchFamily="18" charset="0"/>
              </a:rPr>
              <a:t>Adaes</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As</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you can see, no money was used. T</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his</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kind of trade is called barter.</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In</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addition to the glass beads, t</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he Caddo traded for things like metal knives and tools, ammunition, various small metal items, and European cloth.</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Do you think these prices were fair? You could compare hunting deer and curing the skin to making some of these European items, and discuss with the class whether these were fair trades.</a:t>
            </a:r>
          </a:p>
          <a:p>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Image </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credit: The Founding of Natchitoches by Louis </a:t>
            </a:r>
            <a:r>
              <a:rPr lang="en-US" sz="1200" kern="1200" baseline="0" dirty="0" err="1" smtClean="0">
                <a:solidFill>
                  <a:schemeClr val="tx1"/>
                </a:solidFill>
                <a:effectLst/>
                <a:latin typeface="Times New Roman" panose="02020603050405020304" pitchFamily="18" charset="0"/>
                <a:ea typeface="+mn-ea"/>
                <a:cs typeface="Times New Roman" panose="02020603050405020304" pitchFamily="18" charset="0"/>
              </a:rPr>
              <a:t>Juchereau</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de St. Denis, 1714 by H.B. Wright; Louisiana State Exhibit Museum, Shreveport </a:t>
            </a:r>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20</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Los Adaes – A.D. 1721 to A.D. 1773</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These are examples of Mexican</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and French ceramic dishes found at Los Adaes. Mexico and Los Adaes were both part of New Spain. The one from France found at the site is another example of interaction between colonists from Spain and France.</a:t>
            </a:r>
          </a:p>
          <a:p>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Image </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credits: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Mexican ceramic – George Avery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French ceramic– Don Sepulvado, Williamson Museum, Northwestern State University, Natchitoches</a:t>
            </a:r>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21</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Los Adaes – A.D. 1721 to A.D. 1773</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This is part of an Indian ceramic found at Los Adaes. Archaeologists discovered over 35,000 pieces of Indian pottery at this site. That was about 90% of all ceramics discovered at Los Adaes. Archaeologists think the Caddo Indians carried some of their trade items in this pottery, such as corn and beans.</a:t>
            </a:r>
          </a:p>
          <a:p>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This piece is 9.7 centimeters long. Do you know how long that is in inches?</a:t>
            </a:r>
          </a:p>
          <a:p>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Image </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credit: George Avery</a:t>
            </a:r>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22</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Los Adaes – A.D. 1721 to A.D. 1773</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Here is another example of Caddo pottery from Los Adaes. This is a nearly complete Indian bowl. It was unique because it had designs. Most Caddo pottery at this time was plain, not decorated. Archaeologists think it might have been a gift to the governor of the Spanish territory. Archaeologists found it near the governor’s house.</a:t>
            </a:r>
          </a:p>
          <a:p>
            <a:endPar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Image </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credit: Don Sepulvado; Williamson Museum, Northwestern State University, Natchitoches</a:t>
            </a:r>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23</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Los Adaes – A.D. 1721 to A.D. 1773</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These are religious medals and “higas,” or charms, found at Los Adaes. The items on the right are hand-shaped higas. Some cultures believed these charms could protect against danger or evil. This style was common throughout Spain and the Spanish New World.</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Some of you may be more familiar with the Christian religious medals on the left. One of the medals has an image of Jesus on one side and St. John of Matha on the other. Another medal has an image of Mary and Jesus on one side, and Joseph on the other.</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Archaeologists found many of these higas and other charms at Los Adaes.</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Artifacts like this, and the quantity found at this site, tell archaeologists that religion was part of daily life at Los Adaes.</a:t>
            </a:r>
          </a:p>
          <a:p>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Image </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credit: Don Sepulvado; Williamson Museum, Northwestern State University, Natchitoches</a:t>
            </a:r>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24</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Los Adaes – A.D. 1721 to A.D. 1773</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The people at Los Adaes left behind everyday artifacts, like this fork, thimble and scissors.</a:t>
            </a:r>
          </a:p>
          <a:p>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Image </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credit: </a:t>
            </a:r>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Don Sepulvado;</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Williamson Museum, Northwestern State University, Natchitoches, Louisiana</a:t>
            </a:r>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25</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Los Adaes – A.D. 1721 to A.D. 1773</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These are photographs of iron nails and a fishing hook from Los Adaes. Nail making technology changed through time. The changes are well documented and published. Archaeologists consult these publications to compare their finds. This information helps tell the age of a site.</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Image </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credit: </a:t>
            </a:r>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Don Sepulvado,</a:t>
            </a:r>
            <a:r>
              <a:rPr lang="en-US" sz="1200" b="0" i="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b="0" i="0" kern="1200" dirty="0" smtClean="0">
                <a:solidFill>
                  <a:schemeClr val="tx1"/>
                </a:solidFill>
                <a:effectLst/>
                <a:latin typeface="Times New Roman" panose="02020603050405020304" pitchFamily="18" charset="0"/>
                <a:ea typeface="+mn-ea"/>
                <a:cs typeface="Times New Roman" panose="02020603050405020304" pitchFamily="18" charset="0"/>
              </a:rPr>
              <a:t>Williamson Museum, Northwestern State University, Natchitoches, Louisiana</a:t>
            </a:r>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26</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Los Adaes – A.D. 1721 to A.D. 1773</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Archaeology added to the story of Los Adaes. Ground penetrating radar revealed underground areas that were disturbed through construction of the fort. This data gave archaeologists an idea of where to begin their excavations. Excavations confirmed that the historic drawing was the design for the fort. Screening revealed small artifacts hidden in the excavated dirt. These artifacts were clues into the personal lives and religious beliefs of the people who lived there.</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Archaeologists discovered artifacts that represented daily life at the site. Some artifacts represented a unique cultural exchange between Spanish and French colonists, and Caddo Indians. Archaeology told a more complete story of Los Adaes, especially about the people who lived there.</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Image </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credit: Texas Beyond</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History, Texas Archeological Research Laboratory, University of Texas at Austin, </a:t>
            </a:r>
            <a:r>
              <a:rPr lang="en-US" sz="1200" u="sng" kern="1200" dirty="0" smtClean="0">
                <a:solidFill>
                  <a:schemeClr val="tx1"/>
                </a:solidFill>
                <a:effectLst/>
                <a:latin typeface="Times New Roman" panose="02020603050405020304" pitchFamily="18" charset="0"/>
                <a:ea typeface="+mn-ea"/>
                <a:cs typeface="Times New Roman" panose="02020603050405020304" pitchFamily="18" charset="0"/>
                <a:hlinkClick r:id="rId3"/>
              </a:rPr>
              <a:t>www.TexasBeyondHistory.net</a:t>
            </a:r>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27</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Los Adaes – A.D. 1721 to A.D. 1773</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Today Los Adaes is a State Historic Site managed by the Louisiana Office of State Parks. You can visit the site,</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and take a tour of</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the spot</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of the original fort. Admission to the site is free but is accessible to the public by appointment only.</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There is a website on Los Adaes available through the Louisiana Division of Archaeology </a:t>
            </a:r>
            <a:r>
              <a:rPr lang="en-US" sz="1200" dirty="0" smtClean="0">
                <a:latin typeface="Times New Roman" panose="02020603050405020304" pitchFamily="18" charset="0"/>
                <a:cs typeface="Times New Roman" panose="02020603050405020304" pitchFamily="18" charset="0"/>
                <a:hlinkClick r:id="rId3"/>
              </a:rPr>
              <a:t>http://www.crt.state.la.us/dataprojects/archaeology/LosAdaes/index_flash.html</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i="1" kern="1200" dirty="0" smtClean="0">
                <a:solidFill>
                  <a:schemeClr val="tx1"/>
                </a:solidFill>
                <a:effectLst/>
                <a:latin typeface="Times New Roman" panose="02020603050405020304" pitchFamily="18" charset="0"/>
                <a:ea typeface="+mn-ea"/>
                <a:cs typeface="Times New Roman" panose="02020603050405020304" pitchFamily="18" charset="0"/>
              </a:rPr>
              <a:t>Texas Beyond History</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 also has a website with information on the Los Adaes site </a:t>
            </a:r>
            <a:r>
              <a:rPr lang="en-US" sz="1200" dirty="0" smtClean="0">
                <a:latin typeface="Times New Roman" panose="02020603050405020304" pitchFamily="18" charset="0"/>
                <a:cs typeface="Times New Roman" panose="02020603050405020304" pitchFamily="18" charset="0"/>
                <a:hlinkClick r:id="rId4"/>
              </a:rPr>
              <a:t>http://www.texasbeyondhistory.net/adaes</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Image </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credit: Louisiana Office of State Parks</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28</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Times New Roman" panose="02020603050405020304" pitchFamily="18" charset="0"/>
                <a:cs typeface="Times New Roman" panose="02020603050405020304" pitchFamily="18" charset="0"/>
              </a:rPr>
              <a:t>Credits</a:t>
            </a:r>
            <a:endParaRPr lang="en-US" sz="1100" baseline="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60A628D-4FD7-49B9-BBF9-9546C7BF5400}"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026605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Los Adaes – A.D. 1721 to A.D. 1773</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Los Adaes was a Spanish fort in west Louisiana, near Natchitoches. Los Adaes was part of New Spain, and served as the capital of the Spanish province of Texas from 1729 to 1768.  Several independent powers were in this area at the time of Los Adaes. The French were at Natchitoches, and the Spanish were at Los Adaes. There was also a group of Indians, the Caddo, who lived in this area. Archaeologists know that the Caddo lived in the area for a long time before Europeans came.</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Los Adaes gives us a look into the daily life at a Spanish colonial fort. Archaeologists also discovered evidence of rare cultural exchange between the Spanish and French colonists, and Caddo Indians at Los Adaes. Descendants of the people of Los Adaes, called Adaeseños, still live in this area today.</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1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1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100" kern="1200" baseline="0" dirty="0" smtClean="0">
                <a:solidFill>
                  <a:schemeClr val="tx1"/>
                </a:solidFill>
                <a:effectLst/>
                <a:latin typeface="Times New Roman" panose="02020603050405020304" pitchFamily="18" charset="0"/>
                <a:ea typeface="+mn-ea"/>
                <a:cs typeface="Times New Roman" panose="02020603050405020304" pitchFamily="18" charset="0"/>
              </a:rPr>
              <a:t>Image </a:t>
            </a:r>
            <a:r>
              <a:rPr lang="en-US" sz="1100" kern="1200" baseline="0" dirty="0" smtClean="0">
                <a:solidFill>
                  <a:schemeClr val="tx1"/>
                </a:solidFill>
                <a:effectLst/>
                <a:latin typeface="Times New Roman" panose="02020603050405020304" pitchFamily="18" charset="0"/>
                <a:ea typeface="+mn-ea"/>
                <a:cs typeface="Times New Roman" panose="02020603050405020304" pitchFamily="18" charset="0"/>
              </a:rPr>
              <a:t>credits:</a:t>
            </a:r>
          </a:p>
          <a:p>
            <a:r>
              <a:rPr lang="en-US" sz="1100" kern="1200" baseline="0" dirty="0" smtClean="0">
                <a:solidFill>
                  <a:schemeClr val="tx1"/>
                </a:solidFill>
                <a:effectLst/>
                <a:latin typeface="Times New Roman" panose="02020603050405020304" pitchFamily="18" charset="0"/>
                <a:ea typeface="+mn-ea"/>
                <a:cs typeface="Times New Roman" panose="02020603050405020304" pitchFamily="18" charset="0"/>
              </a:rPr>
              <a:t>Caddo Chief – </a:t>
            </a:r>
            <a:r>
              <a:rPr lang="en-US" sz="1100" b="0" i="0" kern="1200" dirty="0" smtClean="0">
                <a:solidFill>
                  <a:schemeClr val="tx1"/>
                </a:solidFill>
                <a:effectLst/>
                <a:latin typeface="Times New Roman" panose="02020603050405020304" pitchFamily="18" charset="0"/>
                <a:ea typeface="+mn-ea"/>
                <a:cs typeface="Times New Roman" panose="02020603050405020304" pitchFamily="18" charset="0"/>
              </a:rPr>
              <a:t>Thrall, Homer S. </a:t>
            </a:r>
            <a:r>
              <a:rPr lang="en-US" sz="1100" b="0" i="1" kern="1200" dirty="0" smtClean="0">
                <a:solidFill>
                  <a:schemeClr val="tx1"/>
                </a:solidFill>
                <a:effectLst/>
                <a:latin typeface="Times New Roman" panose="02020603050405020304" pitchFamily="18" charset="0"/>
                <a:ea typeface="+mn-ea"/>
                <a:cs typeface="Times New Roman" panose="02020603050405020304" pitchFamily="18" charset="0"/>
              </a:rPr>
              <a:t>A pictorial history of Texas, from the earliest visits of European adventurers, to A.D. 1879. . . . </a:t>
            </a:r>
            <a:r>
              <a:rPr lang="en-US" sz="1100" b="0" i="0" kern="1200" dirty="0" smtClean="0">
                <a:solidFill>
                  <a:schemeClr val="tx1"/>
                </a:solidFill>
                <a:effectLst/>
                <a:latin typeface="Times New Roman" panose="02020603050405020304" pitchFamily="18" charset="0"/>
                <a:ea typeface="+mn-ea"/>
                <a:cs typeface="Times New Roman" panose="02020603050405020304" pitchFamily="18" charset="0"/>
              </a:rPr>
              <a:t>Book, 1879; (http://texashistory.unt.edu/ark:/67531/metapth5828/ : accessed May 08, 2015), University of North Texas Libraries, The Portal to Texas History, http://texashistory.unt.edu.</a:t>
            </a:r>
            <a:endParaRPr lang="en-US" sz="11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100" kern="1200" baseline="0" dirty="0" smtClean="0">
                <a:solidFill>
                  <a:schemeClr val="tx1"/>
                </a:solidFill>
                <a:effectLst/>
                <a:latin typeface="Times New Roman" panose="02020603050405020304" pitchFamily="18" charset="0"/>
                <a:ea typeface="+mn-ea"/>
                <a:cs typeface="Times New Roman" panose="02020603050405020304" pitchFamily="18" charset="0"/>
              </a:rPr>
              <a:t>French colonial soldier – CWM 19810948-026, Beaverbrook Collection of War Art, Canadian War Museum</a:t>
            </a:r>
          </a:p>
          <a:p>
            <a:r>
              <a:rPr lang="en-US" sz="1100" kern="1200" baseline="0" dirty="0" smtClean="0">
                <a:solidFill>
                  <a:schemeClr val="tx1"/>
                </a:solidFill>
                <a:effectLst/>
                <a:latin typeface="Times New Roman" panose="02020603050405020304" pitchFamily="18" charset="0"/>
                <a:ea typeface="+mn-ea"/>
                <a:cs typeface="Times New Roman" panose="02020603050405020304" pitchFamily="18" charset="0"/>
              </a:rPr>
              <a:t>Spanish colonial soldier - NPS-San Antonio Missions National Historical Park http://www.nps.gov/pais/historyculture/spanish.htm</a:t>
            </a:r>
            <a:endParaRPr lang="en-US" sz="1100" kern="1200" dirty="0" smtClean="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3</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Los Adaes – A.D. 1721 to A.D. 1773</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This </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is a map of North America from 1757. It shows the British land in pink. The French land is green, and the Spanish land, known as New Spain, is tan. </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“New Spain” was huge, and referred to the Spanish colonies in the New World.</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Among many places you may recognize on this map, New Spain </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included Mexico,</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Texas, and a small part of western Louisiana. Can you list current U.S. states that were part of </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New Spain?</a:t>
            </a:r>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The government of New Spain was located in Mexico City.</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Los Adaes was the most eastern outpost of the Spanish empire. Los Adaes was the dead end of a royal road, or “El Camino Real.” Royal roads connected Mexico City to its settlements. The long distance from Mexico City made it difficult to supply Los Adaes</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with weapons and everyday items.</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Spain built the settlement at Los Adaes to protect its territory from France. Los Adaes defended the eastern edge</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of the Spanish colony. The French fort at Natchitoches defended the western edge of the French colony. </a:t>
            </a:r>
          </a:p>
          <a:p>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Image </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credit: </a:t>
            </a:r>
            <a:r>
              <a:rPr lang="en-US" sz="1200" dirty="0" smtClean="0">
                <a:latin typeface="Times New Roman" panose="02020603050405020304" pitchFamily="18" charset="0"/>
                <a:cs typeface="Times New Roman" panose="02020603050405020304" pitchFamily="18" charset="0"/>
              </a:rPr>
              <a:t>New Spain 1757, Courtesy of Library of Congress g3300 ar007601</a:t>
            </a:r>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4</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Los Adaes – A.D. 1721 to A.D. 1773</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Let’s put Los Adaes in the context of early colonial activity in Louisiana, and what was going on in the rest of the United</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States and the </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world. Here is a timeline of events from A.D. 1400 to 1803.</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Image </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credit: Louisiana Division of Archaeology</a:t>
            </a:r>
            <a:endParaRPr lang="en-US" sz="1200" kern="1200" dirty="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5</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Los Adaes – A.D. 1721 to A.D. 1773</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Some of what we know about Los Adaes is from historical records, like maps. And, some of what we know is through archaeology. This module provides a detailed look at artifacts and other information from the site. Some artifacts show a rare cultural exchange took place at Los Adaes. At the end of the module, we’ll talk about what all these kinds of information tell us about Los Adaes.</a:t>
            </a:r>
          </a:p>
          <a:p>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Are you ready? Let’s begin.</a:t>
            </a:r>
          </a:p>
          <a:p>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Image </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credit: </a:t>
            </a:r>
            <a:r>
              <a:rPr lang="en-US" sz="1200" i="1" kern="1200" baseline="0" dirty="0" smtClean="0">
                <a:solidFill>
                  <a:schemeClr val="tx1"/>
                </a:solidFill>
                <a:effectLst/>
                <a:latin typeface="Times New Roman" panose="02020603050405020304" pitchFamily="18" charset="0"/>
                <a:ea typeface="+mn-ea"/>
                <a:cs typeface="Times New Roman" panose="02020603050405020304" pitchFamily="18" charset="0"/>
              </a:rPr>
              <a:t>Intrigue of the Past </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(1992) United States Department of the Interior, Bureau of Land Management</a:t>
            </a:r>
            <a:endParaRPr lang="en-US" sz="12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6</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Los Adaes – A.D. 1721 to A.D. 1773</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Here is a drawing of the fort at Los Adaes. The artist drew it over an aerial photograph of the site. Archaeology and historical documents, such as maps, provided the information for this drawing.</a:t>
            </a:r>
          </a:p>
          <a:p>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Image credits:</a:t>
            </a:r>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Aerial photograph – Tommy Hailey, Northwestern State University, Natchitoches</a:t>
            </a:r>
          </a:p>
          <a:p>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Illustration – </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Sergio</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kern="1200" baseline="0" dirty="0" err="1" smtClean="0">
                <a:solidFill>
                  <a:schemeClr val="tx1"/>
                </a:solidFill>
                <a:effectLst/>
                <a:latin typeface="Times New Roman" panose="02020603050405020304" pitchFamily="18" charset="0"/>
                <a:ea typeface="+mn-ea"/>
                <a:cs typeface="Times New Roman" panose="02020603050405020304" pitchFamily="18" charset="0"/>
              </a:rPr>
              <a:t>Palleroni</a:t>
            </a:r>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7</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Los Adaes – A.D. 1721 to A.D. 1773</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This is an architectural plan of the Los Adaes fort. At first, scholars didn’t think that this was the final design of the fort because it was so elaborate. Archaeologists were able to locate many of the features of the site that are on this drawing. Their work confirmed the fort was built according to this plan.</a:t>
            </a:r>
          </a:p>
          <a:p>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Image credits: </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Photograph by Paco Link; Benson Latin American Collection, University of Texas at Austin Q-GZZ 976.4 P37D LAC-ZZ</a:t>
            </a:r>
          </a:p>
        </p:txBody>
      </p:sp>
      <p:sp>
        <p:nvSpPr>
          <p:cNvPr id="4" name="Slide Number Placeholder 3"/>
          <p:cNvSpPr>
            <a:spLocks noGrp="1"/>
          </p:cNvSpPr>
          <p:nvPr>
            <p:ph type="sldNum" sz="quarter" idx="10"/>
          </p:nvPr>
        </p:nvSpPr>
        <p:spPr/>
        <p:txBody>
          <a:bodyPr/>
          <a:lstStyle/>
          <a:p>
            <a:fld id="{5C83ABDD-839B-46D6-A477-2E83D97CD7E5}" type="slidenum">
              <a:rPr lang="en-US" smtClean="0"/>
              <a:t>8</a:t>
            </a:fld>
            <a:endParaRPr lang="en-US"/>
          </a:p>
        </p:txBody>
      </p:sp>
    </p:spTree>
    <p:extLst>
      <p:ext uri="{BB962C8B-B14F-4D97-AF65-F5344CB8AC3E}">
        <p14:creationId xmlns:p14="http://schemas.microsoft.com/office/powerpoint/2010/main" val="1472331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Los Adaes – A.D. 1721 to A.D. 1773</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This is a drawing of what the Los Adaes site looked like when it was in use. The artist used information from historical records, such as maps, and archaeology to draw the various areas of the fort.</a:t>
            </a: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Image </a:t>
            </a:r>
            <a:r>
              <a:rPr lang="en-US" sz="1200" kern="1200" dirty="0" smtClean="0">
                <a:solidFill>
                  <a:schemeClr val="tx1"/>
                </a:solidFill>
                <a:effectLst/>
                <a:latin typeface="Times New Roman" panose="02020603050405020304" pitchFamily="18" charset="0"/>
                <a:ea typeface="+mn-ea"/>
                <a:cs typeface="Times New Roman" panose="02020603050405020304" pitchFamily="18" charset="0"/>
              </a:rPr>
              <a:t>credit: Sergio</a:t>
            </a:r>
            <a:r>
              <a:rPr lang="en-US" sz="12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200" kern="1200" baseline="0" dirty="0" err="1" smtClean="0">
                <a:solidFill>
                  <a:schemeClr val="tx1"/>
                </a:solidFill>
                <a:effectLst/>
                <a:latin typeface="Times New Roman" panose="02020603050405020304" pitchFamily="18" charset="0"/>
                <a:ea typeface="+mn-ea"/>
                <a:cs typeface="Times New Roman" panose="02020603050405020304" pitchFamily="18" charset="0"/>
              </a:rPr>
              <a:t>Palleroni</a:t>
            </a:r>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a:p>
            <a:endParaRPr lang="en-US" sz="1200" kern="1200" dirty="0" smtClean="0">
              <a:solidFill>
                <a:schemeClr val="tx1"/>
              </a:solidFill>
              <a:effectLst/>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C83ABDD-839B-46D6-A477-2E83D97CD7E5}" type="slidenum">
              <a:rPr lang="en-US" smtClean="0"/>
              <a:t>9</a:t>
            </a:fld>
            <a:endParaRPr lang="en-US"/>
          </a:p>
        </p:txBody>
      </p:sp>
    </p:spTree>
    <p:extLst>
      <p:ext uri="{BB962C8B-B14F-4D97-AF65-F5344CB8AC3E}">
        <p14:creationId xmlns:p14="http://schemas.microsoft.com/office/powerpoint/2010/main" val="1472331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BBB3ED-4BE3-40D9-9EEE-E5B52EC1A9AE}"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ED8C4-5CCF-4C2E-AF89-B06D4DFF0813}" type="slidenum">
              <a:rPr lang="en-US" smtClean="0"/>
              <a:t>‹#›</a:t>
            </a:fld>
            <a:endParaRPr lang="en-US"/>
          </a:p>
        </p:txBody>
      </p:sp>
    </p:spTree>
    <p:extLst>
      <p:ext uri="{BB962C8B-B14F-4D97-AF65-F5344CB8AC3E}">
        <p14:creationId xmlns:p14="http://schemas.microsoft.com/office/powerpoint/2010/main" val="1996265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BBB3ED-4BE3-40D9-9EEE-E5B52EC1A9AE}"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ED8C4-5CCF-4C2E-AF89-B06D4DFF0813}" type="slidenum">
              <a:rPr lang="en-US" smtClean="0"/>
              <a:t>‹#›</a:t>
            </a:fld>
            <a:endParaRPr lang="en-US"/>
          </a:p>
        </p:txBody>
      </p:sp>
    </p:spTree>
    <p:extLst>
      <p:ext uri="{BB962C8B-B14F-4D97-AF65-F5344CB8AC3E}">
        <p14:creationId xmlns:p14="http://schemas.microsoft.com/office/powerpoint/2010/main" val="921678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BBB3ED-4BE3-40D9-9EEE-E5B52EC1A9AE}"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ED8C4-5CCF-4C2E-AF89-B06D4DFF0813}" type="slidenum">
              <a:rPr lang="en-US" smtClean="0"/>
              <a:t>‹#›</a:t>
            </a:fld>
            <a:endParaRPr lang="en-US"/>
          </a:p>
        </p:txBody>
      </p:sp>
    </p:spTree>
    <p:extLst>
      <p:ext uri="{BB962C8B-B14F-4D97-AF65-F5344CB8AC3E}">
        <p14:creationId xmlns:p14="http://schemas.microsoft.com/office/powerpoint/2010/main" val="307989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BBB3ED-4BE3-40D9-9EEE-E5B52EC1A9AE}"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ED8C4-5CCF-4C2E-AF89-B06D4DFF0813}" type="slidenum">
              <a:rPr lang="en-US" smtClean="0"/>
              <a:t>‹#›</a:t>
            </a:fld>
            <a:endParaRPr lang="en-US"/>
          </a:p>
        </p:txBody>
      </p:sp>
    </p:spTree>
    <p:extLst>
      <p:ext uri="{BB962C8B-B14F-4D97-AF65-F5344CB8AC3E}">
        <p14:creationId xmlns:p14="http://schemas.microsoft.com/office/powerpoint/2010/main" val="2866956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BBB3ED-4BE3-40D9-9EEE-E5B52EC1A9AE}"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ED8C4-5CCF-4C2E-AF89-B06D4DFF0813}" type="slidenum">
              <a:rPr lang="en-US" smtClean="0"/>
              <a:t>‹#›</a:t>
            </a:fld>
            <a:endParaRPr lang="en-US"/>
          </a:p>
        </p:txBody>
      </p:sp>
    </p:spTree>
    <p:extLst>
      <p:ext uri="{BB962C8B-B14F-4D97-AF65-F5344CB8AC3E}">
        <p14:creationId xmlns:p14="http://schemas.microsoft.com/office/powerpoint/2010/main" val="2106336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BBB3ED-4BE3-40D9-9EEE-E5B52EC1A9AE}" type="datetimeFigureOut">
              <a:rPr lang="en-US" smtClean="0"/>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ED8C4-5CCF-4C2E-AF89-B06D4DFF0813}" type="slidenum">
              <a:rPr lang="en-US" smtClean="0"/>
              <a:t>‹#›</a:t>
            </a:fld>
            <a:endParaRPr lang="en-US"/>
          </a:p>
        </p:txBody>
      </p:sp>
    </p:spTree>
    <p:extLst>
      <p:ext uri="{BB962C8B-B14F-4D97-AF65-F5344CB8AC3E}">
        <p14:creationId xmlns:p14="http://schemas.microsoft.com/office/powerpoint/2010/main" val="3637720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BBB3ED-4BE3-40D9-9EEE-E5B52EC1A9AE}" type="datetimeFigureOut">
              <a:rPr lang="en-US" smtClean="0"/>
              <a:t>12/21/2016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AED8C4-5CCF-4C2E-AF89-B06D4DFF0813}" type="slidenum">
              <a:rPr lang="en-US" smtClean="0"/>
              <a:t>‹#›</a:t>
            </a:fld>
            <a:endParaRPr lang="en-US"/>
          </a:p>
        </p:txBody>
      </p:sp>
    </p:spTree>
    <p:extLst>
      <p:ext uri="{BB962C8B-B14F-4D97-AF65-F5344CB8AC3E}">
        <p14:creationId xmlns:p14="http://schemas.microsoft.com/office/powerpoint/2010/main" val="1363934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BBB3ED-4BE3-40D9-9EEE-E5B52EC1A9AE}" type="datetimeFigureOut">
              <a:rPr lang="en-US" smtClean="0"/>
              <a:t>12/21/2016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AED8C4-5CCF-4C2E-AF89-B06D4DFF0813}" type="slidenum">
              <a:rPr lang="en-US" smtClean="0"/>
              <a:t>‹#›</a:t>
            </a:fld>
            <a:endParaRPr lang="en-US"/>
          </a:p>
        </p:txBody>
      </p:sp>
    </p:spTree>
    <p:extLst>
      <p:ext uri="{BB962C8B-B14F-4D97-AF65-F5344CB8AC3E}">
        <p14:creationId xmlns:p14="http://schemas.microsoft.com/office/powerpoint/2010/main" val="65807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BBB3ED-4BE3-40D9-9EEE-E5B52EC1A9AE}" type="datetimeFigureOut">
              <a:rPr lang="en-US" smtClean="0"/>
              <a:t>12/21/2016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AED8C4-5CCF-4C2E-AF89-B06D4DFF0813}" type="slidenum">
              <a:rPr lang="en-US" smtClean="0"/>
              <a:t>‹#›</a:t>
            </a:fld>
            <a:endParaRPr lang="en-US"/>
          </a:p>
        </p:txBody>
      </p:sp>
    </p:spTree>
    <p:extLst>
      <p:ext uri="{BB962C8B-B14F-4D97-AF65-F5344CB8AC3E}">
        <p14:creationId xmlns:p14="http://schemas.microsoft.com/office/powerpoint/2010/main" val="3858049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BBB3ED-4BE3-40D9-9EEE-E5B52EC1A9AE}" type="datetimeFigureOut">
              <a:rPr lang="en-US" smtClean="0"/>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ED8C4-5CCF-4C2E-AF89-B06D4DFF0813}" type="slidenum">
              <a:rPr lang="en-US" smtClean="0"/>
              <a:t>‹#›</a:t>
            </a:fld>
            <a:endParaRPr lang="en-US"/>
          </a:p>
        </p:txBody>
      </p:sp>
    </p:spTree>
    <p:extLst>
      <p:ext uri="{BB962C8B-B14F-4D97-AF65-F5344CB8AC3E}">
        <p14:creationId xmlns:p14="http://schemas.microsoft.com/office/powerpoint/2010/main" val="530730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BBB3ED-4BE3-40D9-9EEE-E5B52EC1A9AE}" type="datetimeFigureOut">
              <a:rPr lang="en-US" smtClean="0"/>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ED8C4-5CCF-4C2E-AF89-B06D4DFF0813}" type="slidenum">
              <a:rPr lang="en-US" smtClean="0"/>
              <a:t>‹#›</a:t>
            </a:fld>
            <a:endParaRPr lang="en-US"/>
          </a:p>
        </p:txBody>
      </p:sp>
    </p:spTree>
    <p:extLst>
      <p:ext uri="{BB962C8B-B14F-4D97-AF65-F5344CB8AC3E}">
        <p14:creationId xmlns:p14="http://schemas.microsoft.com/office/powerpoint/2010/main" val="3549357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BB3ED-4BE3-40D9-9EEE-E5B52EC1A9AE}" type="datetimeFigureOut">
              <a:rPr lang="en-US" smtClean="0"/>
              <a:t>12/21/2016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AED8C4-5CCF-4C2E-AF89-B06D4DFF0813}" type="slidenum">
              <a:rPr lang="en-US" smtClean="0"/>
              <a:t>‹#›</a:t>
            </a:fld>
            <a:endParaRPr lang="en-US"/>
          </a:p>
        </p:txBody>
      </p:sp>
    </p:spTree>
    <p:extLst>
      <p:ext uri="{BB962C8B-B14F-4D97-AF65-F5344CB8AC3E}">
        <p14:creationId xmlns:p14="http://schemas.microsoft.com/office/powerpoint/2010/main" val="2000691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www.crt.la.gov/archaeology/"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838200"/>
            <a:ext cx="8610600" cy="1371600"/>
          </a:xfrm>
        </p:spPr>
        <p:txBody>
          <a:bodyPr>
            <a:normAutofit fontScale="90000"/>
          </a:bodyPr>
          <a:lstStyle/>
          <a:p>
            <a:r>
              <a:rPr lang="en-US" sz="6700" b="1" dirty="0" smtClean="0">
                <a:latin typeface="Bradley Hand ITC" panose="03070402050302030203" pitchFamily="66" charset="0"/>
              </a:rPr>
              <a:t>Los </a:t>
            </a:r>
            <a:r>
              <a:rPr lang="en-US" sz="6700" b="1" dirty="0" err="1" smtClean="0">
                <a:latin typeface="Bradley Hand ITC" panose="03070402050302030203" pitchFamily="66" charset="0"/>
              </a:rPr>
              <a:t>Adaes</a:t>
            </a:r>
            <a:r>
              <a:rPr lang="en-US" sz="6000" b="1" dirty="0">
                <a:latin typeface="Bradley Hand ITC" panose="03070402050302030203" pitchFamily="66" charset="0"/>
              </a:rPr>
              <a:t/>
            </a:r>
            <a:br>
              <a:rPr lang="en-US" sz="6000" b="1" dirty="0">
                <a:latin typeface="Bradley Hand ITC" panose="03070402050302030203" pitchFamily="66" charset="0"/>
              </a:rPr>
            </a:br>
            <a:r>
              <a:rPr lang="en-US" sz="4000" b="1" dirty="0" smtClean="0">
                <a:latin typeface="Bradley Hand ITC" panose="03070402050302030203" pitchFamily="66" charset="0"/>
              </a:rPr>
              <a:t>1721 </a:t>
            </a:r>
            <a:r>
              <a:rPr lang="en-US" sz="4000" b="1" dirty="0">
                <a:latin typeface="Bradley Hand ITC" panose="03070402050302030203" pitchFamily="66" charset="0"/>
              </a:rPr>
              <a:t>to </a:t>
            </a:r>
            <a:r>
              <a:rPr lang="en-US" sz="4000" b="1" dirty="0" smtClean="0">
                <a:latin typeface="Bradley Hand ITC" panose="03070402050302030203" pitchFamily="66" charset="0"/>
              </a:rPr>
              <a:t>1773</a:t>
            </a:r>
            <a:endParaRPr lang="en-US" sz="6000" b="1" dirty="0">
              <a:latin typeface="Bradley Hand ITC" panose="03070402050302030203" pitchFamily="66"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00200" y="2362200"/>
            <a:ext cx="5840627" cy="3821079"/>
          </a:xfrm>
          <a:prstGeom prst="rect">
            <a:avLst/>
          </a:prstGeom>
          <a:ln>
            <a:solidFill>
              <a:schemeClr val="tx1"/>
            </a:solidFill>
          </a:ln>
        </p:spPr>
      </p:pic>
      <p:sp>
        <p:nvSpPr>
          <p:cNvPr id="6" name="TextBox 5"/>
          <p:cNvSpPr txBox="1"/>
          <p:nvPr/>
        </p:nvSpPr>
        <p:spPr>
          <a:xfrm>
            <a:off x="442528" y="348734"/>
            <a:ext cx="8305800" cy="369332"/>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dirty="0" smtClean="0">
                <a:solidFill>
                  <a:schemeClr val="bg1"/>
                </a:solidFill>
                <a:latin typeface="Aharoni" panose="02010803020104030203" pitchFamily="2" charset="-79"/>
                <a:cs typeface="Aharoni" panose="02010803020104030203" pitchFamily="2" charset="-79"/>
              </a:rPr>
              <a:t>Learn about Louisiana’s Past through Archaeology</a:t>
            </a:r>
            <a:endParaRPr lang="en-US"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7699859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0684" y="1771070"/>
            <a:ext cx="5397505" cy="3866869"/>
          </a:xfrm>
          <a:prstGeom prst="rect">
            <a:avLst/>
          </a:prstGeom>
          <a:ln>
            <a:solidFill>
              <a:schemeClr val="tx1"/>
            </a:solidFill>
          </a:ln>
        </p:spPr>
      </p:pic>
      <p:sp>
        <p:nvSpPr>
          <p:cNvPr id="8" name="TextBox 7"/>
          <p:cNvSpPr txBox="1"/>
          <p:nvPr/>
        </p:nvSpPr>
        <p:spPr>
          <a:xfrm>
            <a:off x="1088768" y="6107668"/>
            <a:ext cx="6988432"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Ground penetrating </a:t>
            </a:r>
            <a:r>
              <a:rPr lang="en-US" dirty="0">
                <a:latin typeface="Times New Roman" panose="02020603050405020304" pitchFamily="18" charset="0"/>
                <a:cs typeface="Times New Roman" panose="02020603050405020304" pitchFamily="18" charset="0"/>
              </a:rPr>
              <a:t>r</a:t>
            </a:r>
            <a:r>
              <a:rPr lang="en-US" dirty="0" smtClean="0">
                <a:latin typeface="Times New Roman" panose="02020603050405020304" pitchFamily="18" charset="0"/>
                <a:cs typeface="Times New Roman" panose="02020603050405020304" pitchFamily="18" charset="0"/>
              </a:rPr>
              <a:t>adar (GPR) at Los Adaes</a:t>
            </a: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5410200" y="3470316"/>
            <a:ext cx="3527778" cy="246221"/>
          </a:xfrm>
          <a:prstGeom prst="rect">
            <a:avLst/>
          </a:prstGeom>
          <a:noFill/>
        </p:spPr>
        <p:txBody>
          <a:bodyPr wrap="square" rtlCol="0">
            <a:spAutoFit/>
          </a:bodyPr>
          <a:lstStyle/>
          <a:p>
            <a:pPr algn="ctr"/>
            <a:r>
              <a:rPr lang="en-US" sz="1000" dirty="0" smtClean="0">
                <a:latin typeface="Times New Roman" panose="02020603050405020304" pitchFamily="18" charset="0"/>
                <a:cs typeface="Times New Roman" panose="02020603050405020304" pitchFamily="18" charset="0"/>
              </a:rPr>
              <a:t>GPR data by Marco J. </a:t>
            </a:r>
            <a:r>
              <a:rPr lang="en-US" sz="1000" dirty="0" err="1" smtClean="0">
                <a:latin typeface="Times New Roman" panose="02020603050405020304" pitchFamily="18" charset="0"/>
                <a:cs typeface="Times New Roman" panose="02020603050405020304" pitchFamily="18" charset="0"/>
              </a:rPr>
              <a:t>Giardino</a:t>
            </a:r>
            <a:r>
              <a:rPr lang="en-US" sz="1000" dirty="0" smtClean="0">
                <a:latin typeface="Times New Roman" panose="02020603050405020304" pitchFamily="18" charset="0"/>
                <a:cs typeface="Times New Roman" panose="02020603050405020304" pitchFamily="18" charset="0"/>
              </a:rPr>
              <a:t>, NASA (retired)</a:t>
            </a:r>
            <a:endParaRPr lang="en-US" sz="1000" dirty="0">
              <a:latin typeface="Times New Roman" panose="02020603050405020304" pitchFamily="18" charset="0"/>
              <a:cs typeface="Times New Roman" panose="02020603050405020304" pitchFamily="18" charset="0"/>
            </a:endParaRPr>
          </a:p>
        </p:txBody>
      </p:sp>
      <p:sp>
        <p:nvSpPr>
          <p:cNvPr id="10" name="Title 1"/>
          <p:cNvSpPr>
            <a:spLocks noGrp="1"/>
          </p:cNvSpPr>
          <p:nvPr>
            <p:ph type="ctrTitle"/>
          </p:nvPr>
        </p:nvSpPr>
        <p:spPr>
          <a:xfrm>
            <a:off x="304801" y="152400"/>
            <a:ext cx="8610600" cy="838200"/>
          </a:xfrm>
        </p:spPr>
        <p:txBody>
          <a:bodyPr/>
          <a:lstStyle/>
          <a:p>
            <a:r>
              <a:rPr lang="en-US" b="1" dirty="0" smtClean="0">
                <a:latin typeface="Bradley Hand ITC" panose="03070402050302030203" pitchFamily="66" charset="0"/>
              </a:rPr>
              <a:t>Los Adaes</a:t>
            </a:r>
            <a:endParaRPr lang="en-US" b="1" dirty="0">
              <a:latin typeface="Bradley Hand ITC" panose="03070402050302030203" pitchFamily="66" charset="0"/>
            </a:endParaRPr>
          </a:p>
        </p:txBody>
      </p:sp>
      <p:sp>
        <p:nvSpPr>
          <p:cNvPr id="11" name="TextBox 10"/>
          <p:cNvSpPr txBox="1"/>
          <p:nvPr/>
        </p:nvSpPr>
        <p:spPr>
          <a:xfrm>
            <a:off x="228600" y="5658826"/>
            <a:ext cx="2057400" cy="246221"/>
          </a:xfrm>
          <a:prstGeom prst="rect">
            <a:avLst/>
          </a:prstGeom>
          <a:noFill/>
        </p:spPr>
        <p:txBody>
          <a:bodyPr wrap="square" rtlCol="0">
            <a:spAutoFit/>
          </a:bodyPr>
          <a:lstStyle/>
          <a:p>
            <a:r>
              <a:rPr lang="en-US" sz="1000" dirty="0" smtClean="0">
                <a:latin typeface="Times New Roman" panose="02020603050405020304" pitchFamily="18" charset="0"/>
                <a:cs typeface="Times New Roman" panose="02020603050405020304" pitchFamily="18" charset="0"/>
              </a:rPr>
              <a:t>Photograph by Jeff Girard</a:t>
            </a:r>
            <a:endParaRPr lang="en-US" sz="10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10200" y="1171223"/>
            <a:ext cx="3527777" cy="2257777"/>
          </a:xfrm>
          <a:prstGeom prst="rect">
            <a:avLst/>
          </a:prstGeom>
          <a:ln>
            <a:solidFill>
              <a:schemeClr val="tx1"/>
            </a:solidFill>
          </a:ln>
        </p:spPr>
      </p:pic>
    </p:spTree>
    <p:extLst>
      <p:ext uri="{BB962C8B-B14F-4D97-AF65-F5344CB8AC3E}">
        <p14:creationId xmlns:p14="http://schemas.microsoft.com/office/powerpoint/2010/main" val="3914167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835" y="1066800"/>
            <a:ext cx="7250298" cy="4865756"/>
          </a:xfrm>
          <a:prstGeom prst="rect">
            <a:avLst/>
          </a:prstGeom>
          <a:ln>
            <a:solidFill>
              <a:schemeClr val="tx1"/>
            </a:solidFill>
          </a:ln>
        </p:spPr>
      </p:pic>
      <p:sp>
        <p:nvSpPr>
          <p:cNvPr id="8" name="TextBox 7"/>
          <p:cNvSpPr txBox="1"/>
          <p:nvPr/>
        </p:nvSpPr>
        <p:spPr>
          <a:xfrm>
            <a:off x="1088768" y="6107668"/>
            <a:ext cx="6988432"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Excavation of a kitchen area at Los Adaes</a:t>
            </a: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rot="16200000">
            <a:off x="6622266" y="4187712"/>
            <a:ext cx="3417955" cy="246221"/>
          </a:xfrm>
          <a:prstGeom prst="rect">
            <a:avLst/>
          </a:prstGeom>
          <a:noFill/>
        </p:spPr>
        <p:txBody>
          <a:bodyPr wrap="square" rtlCol="0">
            <a:spAutoFit/>
          </a:bodyPr>
          <a:lstStyle/>
          <a:p>
            <a:r>
              <a:rPr lang="en-US" sz="1000" dirty="0" smtClean="0">
                <a:latin typeface="Times New Roman" panose="02020603050405020304" pitchFamily="18" charset="0"/>
                <a:cs typeface="Times New Roman" panose="02020603050405020304" pitchFamily="18" charset="0"/>
              </a:rPr>
              <a:t>Photograph from Pete Gregory, Northwestern State University</a:t>
            </a:r>
            <a:endParaRPr lang="en-US" sz="1000" dirty="0">
              <a:latin typeface="Times New Roman" panose="02020603050405020304" pitchFamily="18" charset="0"/>
              <a:cs typeface="Times New Roman" panose="02020603050405020304" pitchFamily="18" charset="0"/>
            </a:endParaRPr>
          </a:p>
        </p:txBody>
      </p:sp>
      <p:sp>
        <p:nvSpPr>
          <p:cNvPr id="9" name="Title 1"/>
          <p:cNvSpPr>
            <a:spLocks noGrp="1"/>
          </p:cNvSpPr>
          <p:nvPr>
            <p:ph type="ctrTitle"/>
          </p:nvPr>
        </p:nvSpPr>
        <p:spPr>
          <a:xfrm>
            <a:off x="304801" y="152400"/>
            <a:ext cx="8610600" cy="838200"/>
          </a:xfrm>
        </p:spPr>
        <p:txBody>
          <a:bodyPr/>
          <a:lstStyle/>
          <a:p>
            <a:r>
              <a:rPr lang="en-US" b="1" dirty="0" smtClean="0">
                <a:latin typeface="Bradley Hand ITC" panose="03070402050302030203" pitchFamily="66" charset="0"/>
              </a:rPr>
              <a:t>Los Adaes</a:t>
            </a:r>
            <a:endParaRPr lang="en-US" b="1" dirty="0">
              <a:latin typeface="Bradley Hand ITC" panose="03070402050302030203" pitchFamily="66" charset="0"/>
            </a:endParaRPr>
          </a:p>
        </p:txBody>
      </p:sp>
    </p:spTree>
    <p:extLst>
      <p:ext uri="{BB962C8B-B14F-4D97-AF65-F5344CB8AC3E}">
        <p14:creationId xmlns:p14="http://schemas.microsoft.com/office/powerpoint/2010/main" val="702902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1001" y="1066800"/>
            <a:ext cx="4356058" cy="2971800"/>
          </a:xfrm>
          <a:prstGeom prst="rect">
            <a:avLst/>
          </a:prstGeom>
          <a:ln>
            <a:solidFill>
              <a:schemeClr val="tx1"/>
            </a:solidFill>
          </a:ln>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267200" y="2809957"/>
            <a:ext cx="4338917" cy="2950464"/>
          </a:xfrm>
          <a:prstGeom prst="rect">
            <a:avLst/>
          </a:prstGeom>
          <a:ln>
            <a:solidFill>
              <a:schemeClr val="tx1"/>
            </a:solidFill>
          </a:ln>
        </p:spPr>
      </p:pic>
      <p:sp>
        <p:nvSpPr>
          <p:cNvPr id="12" name="TextBox 11"/>
          <p:cNvSpPr txBox="1"/>
          <p:nvPr/>
        </p:nvSpPr>
        <p:spPr>
          <a:xfrm>
            <a:off x="380999" y="4038600"/>
            <a:ext cx="4020977"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Dry screening at tree stump (1996)</a:t>
            </a:r>
            <a:endParaRPr lang="en-US" sz="12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4267200" y="5819001"/>
            <a:ext cx="4338917" cy="276999"/>
          </a:xfrm>
          <a:prstGeom prst="rect">
            <a:avLst/>
          </a:prstGeom>
          <a:noFill/>
        </p:spPr>
        <p:txBody>
          <a:bodyPr wrap="square" rtlCol="0">
            <a:spAutoFit/>
          </a:bodyPr>
          <a:lstStyle/>
          <a:p>
            <a:pPr algn="r"/>
            <a:r>
              <a:rPr lang="en-US" sz="1200" dirty="0" smtClean="0">
                <a:latin typeface="Times New Roman" panose="02020603050405020304" pitchFamily="18" charset="0"/>
                <a:cs typeface="Times New Roman" panose="02020603050405020304" pitchFamily="18" charset="0"/>
              </a:rPr>
              <a:t>Water Screening (1996)</a:t>
            </a:r>
            <a:endParaRPr lang="en-US" sz="12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088768" y="6107668"/>
            <a:ext cx="6988432"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Screening for artifacts at Los Adaes</a:t>
            </a:r>
            <a:endParaRPr lang="en-US" dirty="0">
              <a:latin typeface="Times New Roman" panose="02020603050405020304" pitchFamily="18" charset="0"/>
              <a:cs typeface="Times New Roman" panose="02020603050405020304" pitchFamily="18" charset="0"/>
            </a:endParaRPr>
          </a:p>
        </p:txBody>
      </p:sp>
      <p:sp>
        <p:nvSpPr>
          <p:cNvPr id="11" name="TextBox 10"/>
          <p:cNvSpPr txBox="1"/>
          <p:nvPr/>
        </p:nvSpPr>
        <p:spPr>
          <a:xfrm rot="16200000">
            <a:off x="7715917" y="4608611"/>
            <a:ext cx="2057400" cy="246221"/>
          </a:xfrm>
          <a:prstGeom prst="rect">
            <a:avLst/>
          </a:prstGeom>
          <a:noFill/>
        </p:spPr>
        <p:txBody>
          <a:bodyPr wrap="square" rtlCol="0">
            <a:spAutoFit/>
          </a:bodyPr>
          <a:lstStyle/>
          <a:p>
            <a:r>
              <a:rPr lang="en-US" sz="1000" dirty="0" smtClean="0">
                <a:latin typeface="Times New Roman" panose="02020603050405020304" pitchFamily="18" charset="0"/>
                <a:cs typeface="Times New Roman" panose="02020603050405020304" pitchFamily="18" charset="0"/>
              </a:rPr>
              <a:t>Photographs by George Avery</a:t>
            </a:r>
            <a:endParaRPr lang="en-US" sz="1000" dirty="0">
              <a:latin typeface="Times New Roman" panose="02020603050405020304" pitchFamily="18" charset="0"/>
              <a:cs typeface="Times New Roman" panose="02020603050405020304" pitchFamily="18" charset="0"/>
            </a:endParaRPr>
          </a:p>
        </p:txBody>
      </p:sp>
      <p:sp>
        <p:nvSpPr>
          <p:cNvPr id="14" name="Title 1"/>
          <p:cNvSpPr>
            <a:spLocks noGrp="1"/>
          </p:cNvSpPr>
          <p:nvPr>
            <p:ph type="ctrTitle"/>
          </p:nvPr>
        </p:nvSpPr>
        <p:spPr>
          <a:xfrm>
            <a:off x="304801" y="152400"/>
            <a:ext cx="8610600" cy="838200"/>
          </a:xfrm>
        </p:spPr>
        <p:txBody>
          <a:bodyPr/>
          <a:lstStyle/>
          <a:p>
            <a:r>
              <a:rPr lang="en-US" b="1" dirty="0" smtClean="0">
                <a:latin typeface="Bradley Hand ITC" panose="03070402050302030203" pitchFamily="66" charset="0"/>
              </a:rPr>
              <a:t>Los Adaes</a:t>
            </a:r>
            <a:endParaRPr lang="en-US" b="1" dirty="0">
              <a:latin typeface="Bradley Hand ITC" panose="03070402050302030203" pitchFamily="66" charset="0"/>
            </a:endParaRPr>
          </a:p>
        </p:txBody>
      </p:sp>
    </p:spTree>
    <p:extLst>
      <p:ext uri="{BB962C8B-B14F-4D97-AF65-F5344CB8AC3E}">
        <p14:creationId xmlns:p14="http://schemas.microsoft.com/office/powerpoint/2010/main" val="869259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ctrTitle"/>
          </p:nvPr>
        </p:nvSpPr>
        <p:spPr>
          <a:xfrm>
            <a:off x="304801" y="152400"/>
            <a:ext cx="8610600" cy="838200"/>
          </a:xfrm>
        </p:spPr>
        <p:txBody>
          <a:bodyPr/>
          <a:lstStyle/>
          <a:p>
            <a:r>
              <a:rPr lang="en-US" b="1" dirty="0" smtClean="0">
                <a:latin typeface="Bradley Hand ITC" panose="03070402050302030203" pitchFamily="66" charset="0"/>
              </a:rPr>
              <a:t>Los Adaes</a:t>
            </a:r>
            <a:endParaRPr lang="en-US" b="1" dirty="0">
              <a:latin typeface="Bradley Hand ITC" panose="03070402050302030203" pitchFamily="66" charset="0"/>
            </a:endParaRPr>
          </a:p>
        </p:txBody>
      </p:sp>
      <p:sp>
        <p:nvSpPr>
          <p:cNvPr id="9" name="TextBox 8"/>
          <p:cNvSpPr txBox="1"/>
          <p:nvPr/>
        </p:nvSpPr>
        <p:spPr>
          <a:xfrm>
            <a:off x="990600" y="1752600"/>
            <a:ext cx="7467240" cy="2677656"/>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Artifacts at Los Adaes (A.D. 1721-1773)</a:t>
            </a:r>
          </a:p>
          <a:p>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American Indians in area long before Europeans</a:t>
            </a:r>
          </a:p>
          <a:p>
            <a:pPr marL="342900"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Military and </a:t>
            </a:r>
            <a:r>
              <a:rPr lang="en-US" sz="2400" dirty="0">
                <a:latin typeface="Times New Roman" panose="02020603050405020304" pitchFamily="18" charset="0"/>
                <a:cs typeface="Times New Roman" panose="02020603050405020304" pitchFamily="18" charset="0"/>
              </a:rPr>
              <a:t>daily activities at Los </a:t>
            </a:r>
            <a:r>
              <a:rPr lang="en-US" sz="2400" dirty="0" smtClean="0">
                <a:latin typeface="Times New Roman" panose="02020603050405020304" pitchFamily="18" charset="0"/>
                <a:cs typeface="Times New Roman" panose="02020603050405020304" pitchFamily="18" charset="0"/>
              </a:rPr>
              <a:t>Adaes</a:t>
            </a:r>
          </a:p>
          <a:p>
            <a:endParaRPr lang="en-US" sz="2400"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C</a:t>
            </a:r>
            <a:r>
              <a:rPr lang="en-US" sz="2400" dirty="0" smtClean="0">
                <a:latin typeface="Times New Roman" panose="02020603050405020304" pitchFamily="18" charset="0"/>
                <a:cs typeface="Times New Roman" panose="02020603050405020304" pitchFamily="18" charset="0"/>
              </a:rPr>
              <a:t>ultural exchange between Spanish, French, and Caddo</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2828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9961" y="6107668"/>
            <a:ext cx="8695439"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Stone points from Los Adaes</a:t>
            </a: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629400" y="5638800"/>
            <a:ext cx="2057400" cy="246221"/>
          </a:xfrm>
          <a:prstGeom prst="rect">
            <a:avLst/>
          </a:prstGeom>
          <a:noFill/>
        </p:spPr>
        <p:txBody>
          <a:bodyPr wrap="square" rtlCol="0">
            <a:spAutoFit/>
          </a:bodyPr>
          <a:lstStyle/>
          <a:p>
            <a:pPr algn="ctr"/>
            <a:r>
              <a:rPr lang="en-US" sz="1000" dirty="0" smtClean="0">
                <a:latin typeface="Times New Roman" panose="02020603050405020304" pitchFamily="18" charset="0"/>
                <a:cs typeface="Times New Roman" panose="02020603050405020304" pitchFamily="18" charset="0"/>
              </a:rPr>
              <a:t>Photographs by George Avery</a:t>
            </a:r>
            <a:endParaRPr lang="en-US" sz="1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47800" y="1219200"/>
            <a:ext cx="3159327" cy="4066054"/>
          </a:xfrm>
          <a:prstGeom prst="rect">
            <a:avLst/>
          </a:prstGeom>
        </p:spPr>
      </p:pic>
      <p:sp>
        <p:nvSpPr>
          <p:cNvPr id="11" name="Title 1"/>
          <p:cNvSpPr>
            <a:spLocks noGrp="1"/>
          </p:cNvSpPr>
          <p:nvPr>
            <p:ph type="ctrTitle"/>
          </p:nvPr>
        </p:nvSpPr>
        <p:spPr>
          <a:xfrm>
            <a:off x="304801" y="152400"/>
            <a:ext cx="8610600" cy="838200"/>
          </a:xfrm>
        </p:spPr>
        <p:txBody>
          <a:bodyPr/>
          <a:lstStyle/>
          <a:p>
            <a:r>
              <a:rPr lang="en-US" b="1" dirty="0" smtClean="0">
                <a:latin typeface="Bradley Hand ITC" panose="03070402050302030203" pitchFamily="66" charset="0"/>
              </a:rPr>
              <a:t>Los Adaes</a:t>
            </a:r>
            <a:endParaRPr lang="en-US" b="1" dirty="0">
              <a:latin typeface="Bradley Hand ITC" panose="03070402050302030203" pitchFamily="66"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23192" y="2341891"/>
            <a:ext cx="1657479" cy="1860755"/>
          </a:xfrm>
          <a:prstGeom prst="rect">
            <a:avLst/>
          </a:prstGeom>
        </p:spPr>
      </p:pic>
      <p:sp>
        <p:nvSpPr>
          <p:cNvPr id="7" name="TextBox 6"/>
          <p:cNvSpPr txBox="1"/>
          <p:nvPr/>
        </p:nvSpPr>
        <p:spPr>
          <a:xfrm>
            <a:off x="1946613" y="3133770"/>
            <a:ext cx="2057400" cy="276999"/>
          </a:xfrm>
          <a:prstGeom prst="rect">
            <a:avLst/>
          </a:prstGeom>
          <a:noFill/>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Paleoindian Period</a:t>
            </a:r>
            <a:endParaRPr lang="en-US" sz="12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5542999" y="4343400"/>
            <a:ext cx="2417864" cy="276999"/>
          </a:xfrm>
          <a:prstGeom prst="rect">
            <a:avLst/>
          </a:prstGeom>
          <a:noFill/>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Colonial Period</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74931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88768" y="6107668"/>
            <a:ext cx="6988432"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Spanish gun parts from Los Adaes</a:t>
            </a:r>
            <a:endParaRPr lang="en-US" dirty="0">
              <a:latin typeface="Times New Roman" panose="02020603050405020304" pitchFamily="18" charset="0"/>
              <a:cs typeface="Times New Roman" panose="02020603050405020304" pitchFamily="18" charset="0"/>
            </a:endParaRPr>
          </a:p>
        </p:txBody>
      </p:sp>
      <p:sp>
        <p:nvSpPr>
          <p:cNvPr id="13" name="TextBox 12"/>
          <p:cNvSpPr txBox="1"/>
          <p:nvPr/>
        </p:nvSpPr>
        <p:spPr>
          <a:xfrm rot="16200000">
            <a:off x="6036526" y="3473739"/>
            <a:ext cx="4907696" cy="246221"/>
          </a:xfrm>
          <a:prstGeom prst="rect">
            <a:avLst/>
          </a:prstGeom>
          <a:noFill/>
        </p:spPr>
        <p:txBody>
          <a:bodyPr wrap="square" rtlCol="0">
            <a:spAutoFit/>
          </a:bodyPr>
          <a:lstStyle/>
          <a:p>
            <a:r>
              <a:rPr lang="en-US" sz="1000" dirty="0" smtClean="0">
                <a:latin typeface="Times New Roman" panose="02020603050405020304" pitchFamily="18" charset="0"/>
                <a:cs typeface="Times New Roman" panose="02020603050405020304" pitchFamily="18" charset="0"/>
              </a:rPr>
              <a:t>Drawings by Melinda </a:t>
            </a:r>
            <a:r>
              <a:rPr lang="en-US" sz="1000" dirty="0" err="1" smtClean="0">
                <a:latin typeface="Times New Roman" panose="02020603050405020304" pitchFamily="18" charset="0"/>
                <a:cs typeface="Times New Roman" panose="02020603050405020304" pitchFamily="18" charset="0"/>
              </a:rPr>
              <a:t>Parrie</a:t>
            </a:r>
            <a:r>
              <a:rPr lang="en-US" sz="1000" dirty="0" smtClean="0">
                <a:latin typeface="Times New Roman" panose="02020603050405020304" pitchFamily="18" charset="0"/>
                <a:cs typeface="Times New Roman" panose="02020603050405020304" pitchFamily="18" charset="0"/>
              </a:rPr>
              <a:t>; Photograph by Dana Williams </a:t>
            </a:r>
            <a:endParaRPr lang="en-US" sz="1000" dirty="0">
              <a:latin typeface="Times New Roman" panose="02020603050405020304" pitchFamily="18" charset="0"/>
              <a:cs typeface="Times New Roman" panose="02020603050405020304" pitchFamily="18" charset="0"/>
            </a:endParaRPr>
          </a:p>
        </p:txBody>
      </p:sp>
      <p:sp>
        <p:nvSpPr>
          <p:cNvPr id="17" name="Title 1"/>
          <p:cNvSpPr>
            <a:spLocks noGrp="1"/>
          </p:cNvSpPr>
          <p:nvPr>
            <p:ph type="ctrTitle"/>
          </p:nvPr>
        </p:nvSpPr>
        <p:spPr>
          <a:xfrm>
            <a:off x="304801" y="152400"/>
            <a:ext cx="8610600" cy="838200"/>
          </a:xfrm>
        </p:spPr>
        <p:txBody>
          <a:bodyPr/>
          <a:lstStyle/>
          <a:p>
            <a:r>
              <a:rPr lang="en-US" b="1" dirty="0" smtClean="0">
                <a:latin typeface="Bradley Hand ITC" panose="03070402050302030203" pitchFamily="66" charset="0"/>
              </a:rPr>
              <a:t>Los Adaes</a:t>
            </a:r>
            <a:endParaRPr lang="en-US" b="1" dirty="0">
              <a:latin typeface="Bradley Hand ITC" panose="03070402050302030203" pitchFamily="66" charset="0"/>
            </a:endParaRPr>
          </a:p>
        </p:txBody>
      </p:sp>
      <p:grpSp>
        <p:nvGrpSpPr>
          <p:cNvPr id="18" name="Group 17"/>
          <p:cNvGrpSpPr/>
          <p:nvPr/>
        </p:nvGrpSpPr>
        <p:grpSpPr>
          <a:xfrm>
            <a:off x="4943668" y="1143002"/>
            <a:ext cx="3438332" cy="4892038"/>
            <a:chOff x="4943668" y="1143002"/>
            <a:chExt cx="3438332" cy="4892038"/>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3668" y="1143002"/>
              <a:ext cx="3438332" cy="4892038"/>
            </a:xfrm>
            <a:prstGeom prst="rect">
              <a:avLst/>
            </a:prstGeom>
          </p:spPr>
        </p:pic>
        <p:pic>
          <p:nvPicPr>
            <p:cNvPr id="20" name="Picture 1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93343" y="3505200"/>
              <a:ext cx="1774257" cy="1262625"/>
            </a:xfrm>
            <a:prstGeom prst="rect">
              <a:avLst/>
            </a:prstGeom>
          </p:spPr>
        </p:pic>
      </p:grpSp>
      <p:grpSp>
        <p:nvGrpSpPr>
          <p:cNvPr id="14" name="Group 13"/>
          <p:cNvGrpSpPr/>
          <p:nvPr/>
        </p:nvGrpSpPr>
        <p:grpSpPr>
          <a:xfrm>
            <a:off x="730155" y="1672481"/>
            <a:ext cx="3994245" cy="3509119"/>
            <a:chOff x="730155" y="1672481"/>
            <a:chExt cx="3994245" cy="3509119"/>
          </a:xfrm>
        </p:grpSpPr>
        <p:grpSp>
          <p:nvGrpSpPr>
            <p:cNvPr id="27" name="Group 26"/>
            <p:cNvGrpSpPr/>
            <p:nvPr/>
          </p:nvGrpSpPr>
          <p:grpSpPr>
            <a:xfrm>
              <a:off x="730155" y="1672481"/>
              <a:ext cx="3994245" cy="3509119"/>
              <a:chOff x="730155" y="1596281"/>
              <a:chExt cx="3994245" cy="3509119"/>
            </a:xfrm>
          </p:grpSpPr>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5400000">
                <a:off x="745968" y="1580468"/>
                <a:ext cx="3262897" cy="3294524"/>
              </a:xfrm>
              <a:prstGeom prst="rect">
                <a:avLst/>
              </a:prstGeom>
              <a:ln>
                <a:noFill/>
              </a:ln>
            </p:spPr>
          </p:pic>
          <p:sp>
            <p:nvSpPr>
              <p:cNvPr id="3" name="TextBox 2"/>
              <p:cNvSpPr txBox="1"/>
              <p:nvPr/>
            </p:nvSpPr>
            <p:spPr>
              <a:xfrm>
                <a:off x="3935401" y="3124200"/>
                <a:ext cx="788999" cy="246221"/>
              </a:xfrm>
              <a:prstGeom prst="rect">
                <a:avLst/>
              </a:prstGeom>
              <a:noFill/>
              <a:ln>
                <a:noFill/>
              </a:ln>
            </p:spPr>
            <p:txBody>
              <a:bodyPr wrap="none" rtlCol="0">
                <a:spAutoFit/>
              </a:bodyPr>
              <a:lstStyle/>
              <a:p>
                <a:r>
                  <a:rPr lang="en-US" sz="1000" b="1" dirty="0" smtClean="0">
                    <a:latin typeface="Times New Roman" panose="02020603050405020304" pitchFamily="18" charset="0"/>
                    <a:cs typeface="Times New Roman" panose="02020603050405020304" pitchFamily="18" charset="0"/>
                  </a:rPr>
                  <a:t>Vise Screw</a:t>
                </a:r>
                <a:endParaRPr lang="en-US" sz="10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276600" y="2297667"/>
                <a:ext cx="1055097" cy="246221"/>
              </a:xfrm>
              <a:prstGeom prst="rect">
                <a:avLst/>
              </a:prstGeom>
              <a:noFill/>
              <a:ln>
                <a:noFill/>
              </a:ln>
            </p:spPr>
            <p:txBody>
              <a:bodyPr wrap="none" rtlCol="0">
                <a:spAutoFit/>
              </a:bodyPr>
              <a:lstStyle/>
              <a:p>
                <a:r>
                  <a:rPr lang="en-US" sz="1000" b="1" dirty="0" smtClean="0">
                    <a:latin typeface="Times New Roman" panose="02020603050405020304" pitchFamily="18" charset="0"/>
                    <a:cs typeface="Times New Roman" panose="02020603050405020304" pitchFamily="18" charset="0"/>
                  </a:rPr>
                  <a:t>Upper Vise Jaw</a:t>
                </a:r>
                <a:endParaRPr lang="en-US" sz="1000" b="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295400" y="4021836"/>
                <a:ext cx="815063" cy="960453"/>
              </a:xfrm>
              <a:prstGeom prst="rect">
                <a:avLst/>
              </a:prstGeom>
              <a:ln>
                <a:noFill/>
              </a:ln>
            </p:spPr>
          </p:pic>
          <p:sp>
            <p:nvSpPr>
              <p:cNvPr id="16" name="TextBox 15"/>
              <p:cNvSpPr txBox="1"/>
              <p:nvPr/>
            </p:nvSpPr>
            <p:spPr>
              <a:xfrm>
                <a:off x="1767780" y="1764267"/>
                <a:ext cx="732893" cy="246221"/>
              </a:xfrm>
              <a:prstGeom prst="rect">
                <a:avLst/>
              </a:prstGeom>
              <a:noFill/>
              <a:ln>
                <a:noFill/>
              </a:ln>
            </p:spPr>
            <p:txBody>
              <a:bodyPr wrap="none" rtlCol="0">
                <a:spAutoFit/>
              </a:bodyPr>
              <a:lstStyle/>
              <a:p>
                <a:r>
                  <a:rPr lang="en-US" sz="1000" b="1" dirty="0" smtClean="0">
                    <a:latin typeface="Times New Roman" panose="02020603050405020304" pitchFamily="18" charset="0"/>
                    <a:cs typeface="Times New Roman" panose="02020603050405020304" pitchFamily="18" charset="0"/>
                  </a:rPr>
                  <a:t>Lockplate</a:t>
                </a:r>
                <a:endParaRPr lang="en-US" sz="1000" b="1" dirty="0">
                  <a:latin typeface="Times New Roman" panose="02020603050405020304" pitchFamily="18" charset="0"/>
                  <a:cs typeface="Times New Roman" panose="02020603050405020304" pitchFamily="18" charset="0"/>
                </a:endParaRPr>
              </a:p>
            </p:txBody>
          </p:sp>
          <p:cxnSp>
            <p:nvCxnSpPr>
              <p:cNvPr id="22" name="Straight Arrow Connector 21"/>
              <p:cNvCxnSpPr/>
              <p:nvPr/>
            </p:nvCxnSpPr>
            <p:spPr>
              <a:xfrm>
                <a:off x="2819400" y="2543888"/>
                <a:ext cx="0" cy="580312"/>
              </a:xfrm>
              <a:prstGeom prst="straightConnector1">
                <a:avLst/>
              </a:prstGeom>
              <a:ln w="28575">
                <a:no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980863" y="4343400"/>
                <a:ext cx="599844" cy="0"/>
              </a:xfrm>
              <a:prstGeom prst="straightConnector1">
                <a:avLst/>
              </a:prstGeom>
              <a:ln w="28575">
                <a:no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80863" y="4859179"/>
                <a:ext cx="599844" cy="246221"/>
              </a:xfrm>
              <a:prstGeom prst="rect">
                <a:avLst/>
              </a:prstGeom>
              <a:noFill/>
              <a:ln>
                <a:noFill/>
              </a:ln>
            </p:spPr>
            <p:txBody>
              <a:bodyPr wrap="none" rtlCol="0">
                <a:spAutoFit/>
              </a:bodyPr>
              <a:lstStyle/>
              <a:p>
                <a:r>
                  <a:rPr lang="en-US" sz="1000" b="1" dirty="0" smtClean="0">
                    <a:latin typeface="Times New Roman" panose="02020603050405020304" pitchFamily="18" charset="0"/>
                    <a:cs typeface="Times New Roman" panose="02020603050405020304" pitchFamily="18" charset="0"/>
                  </a:rPr>
                  <a:t>Frizzen</a:t>
                </a:r>
                <a:endParaRPr lang="en-US" sz="1000" b="1" dirty="0">
                  <a:latin typeface="Times New Roman" panose="02020603050405020304" pitchFamily="18" charset="0"/>
                  <a:cs typeface="Times New Roman" panose="02020603050405020304" pitchFamily="18" charset="0"/>
                </a:endParaRPr>
              </a:p>
            </p:txBody>
          </p:sp>
        </p:grpSp>
        <p:cxnSp>
          <p:nvCxnSpPr>
            <p:cNvPr id="4" name="Straight Arrow Connector 3"/>
            <p:cNvCxnSpPr/>
            <p:nvPr/>
          </p:nvCxnSpPr>
          <p:spPr>
            <a:xfrm>
              <a:off x="2819400" y="2667000"/>
              <a:ext cx="0" cy="580312"/>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1980863" y="4419600"/>
              <a:ext cx="599844"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347108" y="5309582"/>
            <a:ext cx="1896583" cy="246221"/>
          </a:xfrm>
          <a:prstGeom prst="rect">
            <a:avLst/>
          </a:prstGeom>
          <a:noFill/>
        </p:spPr>
        <p:txBody>
          <a:bodyPr wrap="square" rtlCol="0">
            <a:spAutoFit/>
          </a:bodyPr>
          <a:lstStyle/>
          <a:p>
            <a:r>
              <a:rPr lang="en-US" sz="1000" dirty="0" smtClean="0">
                <a:latin typeface="Times New Roman" panose="02020603050405020304" pitchFamily="18" charset="0"/>
                <a:cs typeface="Times New Roman" panose="02020603050405020304" pitchFamily="18" charset="0"/>
              </a:rPr>
              <a:t>Photograph by Goerge Avery</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70421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rot="16200000">
            <a:off x="5585407" y="2344392"/>
            <a:ext cx="3865892" cy="2641693"/>
            <a:chOff x="6024937" y="2131355"/>
            <a:chExt cx="2743200" cy="1874520"/>
          </a:xfrm>
        </p:grpSpPr>
        <p:pic>
          <p:nvPicPr>
            <p:cNvPr id="17" name="Picture 1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24937" y="2131355"/>
              <a:ext cx="2743200" cy="1874520"/>
            </a:xfrm>
            <a:prstGeom prst="rect">
              <a:avLst/>
            </a:prstGeom>
          </p:spPr>
        </p:pic>
        <p:pic>
          <p:nvPicPr>
            <p:cNvPr id="19" name="Picture 1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378952" y="2238248"/>
              <a:ext cx="574145" cy="885952"/>
            </a:xfrm>
            <a:prstGeom prst="rect">
              <a:avLst/>
            </a:prstGeom>
          </p:spPr>
        </p:pic>
      </p:grpSp>
      <p:sp>
        <p:nvSpPr>
          <p:cNvPr id="12" name="TextBox 11"/>
          <p:cNvSpPr txBox="1"/>
          <p:nvPr/>
        </p:nvSpPr>
        <p:spPr>
          <a:xfrm>
            <a:off x="1088768" y="6107668"/>
            <a:ext cx="6988432"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French gun parts from Los Adaes</a:t>
            </a:r>
            <a:endParaRPr lang="en-US" dirty="0">
              <a:latin typeface="Times New Roman" panose="02020603050405020304" pitchFamily="18" charset="0"/>
              <a:cs typeface="Times New Roman" panose="02020603050405020304" pitchFamily="18" charset="0"/>
            </a:endParaRPr>
          </a:p>
        </p:txBody>
      </p:sp>
      <p:sp>
        <p:nvSpPr>
          <p:cNvPr id="13" name="TextBox 12"/>
          <p:cNvSpPr txBox="1"/>
          <p:nvPr/>
        </p:nvSpPr>
        <p:spPr>
          <a:xfrm rot="16200000">
            <a:off x="-853440" y="4459099"/>
            <a:ext cx="2417980" cy="246221"/>
          </a:xfrm>
          <a:prstGeom prst="rect">
            <a:avLst/>
          </a:prstGeom>
          <a:noFill/>
        </p:spPr>
        <p:txBody>
          <a:bodyPr wrap="square" rtlCol="0">
            <a:spAutoFit/>
          </a:bodyPr>
          <a:lstStyle/>
          <a:p>
            <a:r>
              <a:rPr lang="en-US" sz="1000" dirty="0" smtClean="0">
                <a:latin typeface="Times New Roman" panose="02020603050405020304" pitchFamily="18" charset="0"/>
                <a:cs typeface="Times New Roman" panose="02020603050405020304" pitchFamily="18" charset="0"/>
              </a:rPr>
              <a:t>Drawings by Jay Blaine and Melinda Parrie</a:t>
            </a:r>
            <a:endParaRPr lang="en-US" sz="1000" dirty="0">
              <a:latin typeface="Times New Roman" panose="02020603050405020304" pitchFamily="18" charset="0"/>
              <a:cs typeface="Times New Roman" panose="02020603050405020304" pitchFamily="18" charset="0"/>
            </a:endParaRPr>
          </a:p>
        </p:txBody>
      </p:sp>
      <p:sp>
        <p:nvSpPr>
          <p:cNvPr id="11" name="Title 1"/>
          <p:cNvSpPr>
            <a:spLocks noGrp="1"/>
          </p:cNvSpPr>
          <p:nvPr>
            <p:ph type="ctrTitle"/>
          </p:nvPr>
        </p:nvSpPr>
        <p:spPr>
          <a:xfrm>
            <a:off x="304801" y="152400"/>
            <a:ext cx="8610600" cy="838200"/>
          </a:xfrm>
        </p:spPr>
        <p:txBody>
          <a:bodyPr/>
          <a:lstStyle/>
          <a:p>
            <a:r>
              <a:rPr lang="en-US" b="1" dirty="0" smtClean="0">
                <a:latin typeface="Bradley Hand ITC" panose="03070402050302030203" pitchFamily="66" charset="0"/>
              </a:rPr>
              <a:t>Los Adaes</a:t>
            </a:r>
            <a:endParaRPr lang="en-US" b="1" dirty="0">
              <a:latin typeface="Bradley Hand ITC" panose="03070402050302030203" pitchFamily="66" charset="0"/>
            </a:endParaRPr>
          </a:p>
        </p:txBody>
      </p:sp>
      <p:sp>
        <p:nvSpPr>
          <p:cNvPr id="14" name="TextBox 13"/>
          <p:cNvSpPr txBox="1"/>
          <p:nvPr/>
        </p:nvSpPr>
        <p:spPr>
          <a:xfrm>
            <a:off x="6891723" y="5618492"/>
            <a:ext cx="1896583" cy="246221"/>
          </a:xfrm>
          <a:prstGeom prst="rect">
            <a:avLst/>
          </a:prstGeom>
          <a:noFill/>
        </p:spPr>
        <p:txBody>
          <a:bodyPr wrap="square" rtlCol="0">
            <a:spAutoFit/>
          </a:bodyPr>
          <a:lstStyle/>
          <a:p>
            <a:r>
              <a:rPr lang="en-US" sz="1000" dirty="0" smtClean="0">
                <a:latin typeface="Times New Roman" panose="02020603050405020304" pitchFamily="18" charset="0"/>
                <a:cs typeface="Times New Roman" panose="02020603050405020304" pitchFamily="18" charset="0"/>
              </a:rPr>
              <a:t>Photograph by George Avery</a:t>
            </a:r>
            <a:endParaRPr lang="en-US" sz="10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325608" y="843982"/>
            <a:ext cx="4103237" cy="5791200"/>
          </a:xfrm>
          <a:prstGeom prst="rect">
            <a:avLst/>
          </a:prstGeom>
        </p:spPr>
      </p:pic>
    </p:spTree>
    <p:extLst>
      <p:ext uri="{BB962C8B-B14F-4D97-AF65-F5344CB8AC3E}">
        <p14:creationId xmlns:p14="http://schemas.microsoft.com/office/powerpoint/2010/main" val="351064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3782" y="5018716"/>
            <a:ext cx="2057018"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Drawing by Melinda Parrie</a:t>
            </a:r>
            <a:endParaRPr lang="en-US" sz="12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219961" y="6107668"/>
            <a:ext cx="8695439"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Spanish </a:t>
            </a:r>
            <a:r>
              <a:rPr lang="en-US" dirty="0" smtClean="0">
                <a:latin typeface="Times New Roman" panose="02020603050405020304" pitchFamily="18" charset="0"/>
                <a:cs typeface="Times New Roman" panose="02020603050405020304" pitchFamily="18" charset="0"/>
              </a:rPr>
              <a:t>coin from Los Adaes</a:t>
            </a:r>
            <a:endParaRPr lang="en-US"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97505" y="2514600"/>
            <a:ext cx="2041695" cy="1938528"/>
          </a:xfrm>
          <a:prstGeom prst="rect">
            <a:avLst/>
          </a:prstGeom>
        </p:spPr>
      </p:pic>
      <p:sp>
        <p:nvSpPr>
          <p:cNvPr id="10" name="TextBox 9"/>
          <p:cNvSpPr txBox="1"/>
          <p:nvPr/>
        </p:nvSpPr>
        <p:spPr>
          <a:xfrm>
            <a:off x="7332597" y="4371201"/>
            <a:ext cx="1295400" cy="461665"/>
          </a:xfrm>
          <a:prstGeom prst="rect">
            <a:avLst/>
          </a:prstGeom>
          <a:noFill/>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Photograph by</a:t>
            </a:r>
          </a:p>
          <a:p>
            <a:pPr algn="ctr"/>
            <a:r>
              <a:rPr lang="en-US" sz="1200" dirty="0" smtClean="0">
                <a:latin typeface="Times New Roman" panose="02020603050405020304" pitchFamily="18" charset="0"/>
                <a:cs typeface="Times New Roman" panose="02020603050405020304" pitchFamily="18" charset="0"/>
              </a:rPr>
              <a:t>Don Sepulvado</a:t>
            </a:r>
            <a:endParaRPr lang="en-US" sz="12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3782" y="2281170"/>
            <a:ext cx="6172200" cy="2737546"/>
          </a:xfrm>
          <a:prstGeom prst="rect">
            <a:avLst/>
          </a:prstGeom>
        </p:spPr>
      </p:pic>
      <p:sp>
        <p:nvSpPr>
          <p:cNvPr id="11" name="Title 1"/>
          <p:cNvSpPr>
            <a:spLocks noGrp="1"/>
          </p:cNvSpPr>
          <p:nvPr>
            <p:ph type="ctrTitle"/>
          </p:nvPr>
        </p:nvSpPr>
        <p:spPr>
          <a:xfrm>
            <a:off x="304801" y="152400"/>
            <a:ext cx="8610600" cy="838200"/>
          </a:xfrm>
        </p:spPr>
        <p:txBody>
          <a:bodyPr/>
          <a:lstStyle/>
          <a:p>
            <a:r>
              <a:rPr lang="en-US" b="1" dirty="0" smtClean="0">
                <a:latin typeface="Bradley Hand ITC" panose="03070402050302030203" pitchFamily="66" charset="0"/>
              </a:rPr>
              <a:t>Los Adaes</a:t>
            </a:r>
            <a:endParaRPr lang="en-US" b="1" dirty="0">
              <a:latin typeface="Bradley Hand ITC" panose="03070402050302030203" pitchFamily="66" charset="0"/>
            </a:endParaRPr>
          </a:p>
        </p:txBody>
      </p:sp>
    </p:spTree>
    <p:extLst>
      <p:ext uri="{BB962C8B-B14F-4D97-AF65-F5344CB8AC3E}">
        <p14:creationId xmlns:p14="http://schemas.microsoft.com/office/powerpoint/2010/main" val="2641770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62381" y="4909067"/>
            <a:ext cx="8695439"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French coin from Los Adaes</a:t>
            </a:r>
            <a:endParaRPr lang="en-US" dirty="0">
              <a:latin typeface="Times New Roman" panose="02020603050405020304" pitchFamily="18" charset="0"/>
              <a:cs typeface="Times New Roman" panose="02020603050405020304" pitchFamily="18" charset="0"/>
            </a:endParaRPr>
          </a:p>
        </p:txBody>
      </p:sp>
      <p:sp>
        <p:nvSpPr>
          <p:cNvPr id="8" name="Title 1"/>
          <p:cNvSpPr>
            <a:spLocks noGrp="1"/>
          </p:cNvSpPr>
          <p:nvPr>
            <p:ph type="ctrTitle"/>
          </p:nvPr>
        </p:nvSpPr>
        <p:spPr>
          <a:xfrm>
            <a:off x="304801" y="152400"/>
            <a:ext cx="8610600" cy="838200"/>
          </a:xfrm>
        </p:spPr>
        <p:txBody>
          <a:bodyPr/>
          <a:lstStyle/>
          <a:p>
            <a:r>
              <a:rPr lang="en-US" b="1" dirty="0" smtClean="0">
                <a:latin typeface="Bradley Hand ITC" panose="03070402050302030203" pitchFamily="66" charset="0"/>
              </a:rPr>
              <a:t>Los Adaes</a:t>
            </a:r>
            <a:endParaRPr lang="en-US" b="1" dirty="0">
              <a:latin typeface="Bradley Hand ITC" panose="03070402050302030203" pitchFamily="66" charset="0"/>
            </a:endParaRPr>
          </a:p>
        </p:txBody>
      </p:sp>
      <p:sp>
        <p:nvSpPr>
          <p:cNvPr id="2" name="TextBox 1"/>
          <p:cNvSpPr txBox="1"/>
          <p:nvPr/>
        </p:nvSpPr>
        <p:spPr>
          <a:xfrm rot="16200000">
            <a:off x="6469942" y="3760698"/>
            <a:ext cx="1702710"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Photograph by George Avery</a:t>
            </a:r>
            <a:endParaRPr lang="en-US" sz="1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275725" y="1400963"/>
            <a:ext cx="494046" cy="276999"/>
          </a:xfrm>
          <a:prstGeom prst="rect">
            <a:avLst/>
          </a:prstGeom>
          <a:noFill/>
        </p:spPr>
        <p:txBody>
          <a:bodyPr wrap="none" rtlCol="0">
            <a:spAutoFit/>
          </a:bodyPr>
          <a:lstStyle/>
          <a:p>
            <a:r>
              <a:rPr lang="en-US" sz="1200" b="1" dirty="0" smtClean="0">
                <a:solidFill>
                  <a:srgbClr val="FF0000"/>
                </a:solidFill>
                <a:latin typeface="Times New Roman" panose="02020603050405020304" pitchFamily="18" charset="0"/>
                <a:cs typeface="Times New Roman" panose="02020603050405020304" pitchFamily="18" charset="0"/>
              </a:rPr>
              <a:t>Hole</a:t>
            </a:r>
            <a:endParaRPr lang="en-US" sz="1200" b="1" dirty="0">
              <a:solidFill>
                <a:srgbClr val="FF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2978" t="1111" r="7679" b="68889"/>
          <a:stretch/>
        </p:blipFill>
        <p:spPr>
          <a:xfrm>
            <a:off x="1945815" y="2185018"/>
            <a:ext cx="5252371" cy="2487965"/>
          </a:xfrm>
          <a:prstGeom prst="rect">
            <a:avLst/>
          </a:prstGeom>
          <a:ln w="28575">
            <a:solidFill>
              <a:schemeClr val="tx1"/>
            </a:solidFill>
          </a:ln>
        </p:spPr>
      </p:pic>
      <p:cxnSp>
        <p:nvCxnSpPr>
          <p:cNvPr id="6" name="Straight Arrow Connector 5"/>
          <p:cNvCxnSpPr/>
          <p:nvPr/>
        </p:nvCxnSpPr>
        <p:spPr>
          <a:xfrm flipH="1">
            <a:off x="3070977" y="1764268"/>
            <a:ext cx="1474748" cy="17510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522748" y="1764268"/>
            <a:ext cx="1649452" cy="16748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2817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35677" y="1628000"/>
            <a:ext cx="5264006" cy="3276601"/>
          </a:xfrm>
          <a:prstGeom prst="rect">
            <a:avLst/>
          </a:prstGeom>
        </p:spPr>
      </p:pic>
      <p:sp>
        <p:nvSpPr>
          <p:cNvPr id="10" name="TextBox 9"/>
          <p:cNvSpPr txBox="1"/>
          <p:nvPr/>
        </p:nvSpPr>
        <p:spPr>
          <a:xfrm>
            <a:off x="219961" y="6107668"/>
            <a:ext cx="8695439"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European glass trade beads from Los Adaes</a:t>
            </a:r>
            <a:endParaRPr lang="en-US"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248400" y="4904601"/>
            <a:ext cx="2057400"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Photograph by George Avery</a:t>
            </a:r>
            <a:endParaRPr lang="en-US" sz="1200" dirty="0">
              <a:latin typeface="Times New Roman" panose="02020603050405020304" pitchFamily="18" charset="0"/>
              <a:cs typeface="Times New Roman" panose="02020603050405020304" pitchFamily="18" charset="0"/>
            </a:endParaRPr>
          </a:p>
        </p:txBody>
      </p:sp>
      <p:sp>
        <p:nvSpPr>
          <p:cNvPr id="9" name="Title 1"/>
          <p:cNvSpPr>
            <a:spLocks noGrp="1"/>
          </p:cNvSpPr>
          <p:nvPr>
            <p:ph type="ctrTitle"/>
          </p:nvPr>
        </p:nvSpPr>
        <p:spPr>
          <a:xfrm>
            <a:off x="304801" y="152400"/>
            <a:ext cx="8610600" cy="838200"/>
          </a:xfrm>
        </p:spPr>
        <p:txBody>
          <a:bodyPr/>
          <a:lstStyle/>
          <a:p>
            <a:r>
              <a:rPr lang="en-US" b="1" dirty="0" smtClean="0">
                <a:latin typeface="Bradley Hand ITC" panose="03070402050302030203" pitchFamily="66" charset="0"/>
              </a:rPr>
              <a:t>Los Adaes</a:t>
            </a:r>
            <a:endParaRPr lang="en-US" b="1" dirty="0">
              <a:latin typeface="Bradley Hand ITC" panose="03070402050302030203" pitchFamily="66" charset="0"/>
            </a:endParaRPr>
          </a:p>
        </p:txBody>
      </p:sp>
    </p:spTree>
    <p:extLst>
      <p:ext uri="{BB962C8B-B14F-4D97-AF65-F5344CB8AC3E}">
        <p14:creationId xmlns:p14="http://schemas.microsoft.com/office/powerpoint/2010/main" val="1716768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1" y="152400"/>
            <a:ext cx="8610600" cy="838200"/>
          </a:xfrm>
        </p:spPr>
        <p:txBody>
          <a:bodyPr/>
          <a:lstStyle/>
          <a:p>
            <a:r>
              <a:rPr lang="en-US" b="1" dirty="0" smtClean="0">
                <a:latin typeface="Bradley Hand ITC" panose="03070402050302030203" pitchFamily="66" charset="0"/>
              </a:rPr>
              <a:t>Los Adaes</a:t>
            </a:r>
            <a:endParaRPr lang="en-US" b="1" dirty="0">
              <a:latin typeface="Bradley Hand ITC" panose="03070402050302030203" pitchFamily="66" charset="0"/>
            </a:endParaRPr>
          </a:p>
        </p:txBody>
      </p:sp>
      <p:sp>
        <p:nvSpPr>
          <p:cNvPr id="10" name="TextBox 9"/>
          <p:cNvSpPr txBox="1"/>
          <p:nvPr/>
        </p:nvSpPr>
        <p:spPr>
          <a:xfrm>
            <a:off x="914400" y="6107668"/>
            <a:ext cx="7337854"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French map of the Mississippi River and Gulf of Mexico, 1701</a:t>
            </a:r>
            <a:endParaRPr lang="en-US"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5227" y="914399"/>
            <a:ext cx="7696200" cy="5035039"/>
          </a:xfrm>
          <a:prstGeom prst="rect">
            <a:avLst/>
          </a:prstGeom>
          <a:ln>
            <a:solidFill>
              <a:schemeClr val="tx1"/>
            </a:solidFill>
          </a:ln>
        </p:spPr>
      </p:pic>
      <p:sp>
        <p:nvSpPr>
          <p:cNvPr id="9" name="TextBox 8"/>
          <p:cNvSpPr txBox="1"/>
          <p:nvPr/>
        </p:nvSpPr>
        <p:spPr>
          <a:xfrm rot="16200000">
            <a:off x="7144838" y="4486990"/>
            <a:ext cx="2819400" cy="246221"/>
          </a:xfrm>
          <a:prstGeom prst="rect">
            <a:avLst/>
          </a:prstGeom>
          <a:noFill/>
        </p:spPr>
        <p:txBody>
          <a:bodyPr wrap="square" rtlCol="0">
            <a:spAutoFit/>
          </a:bodyPr>
          <a:lstStyle/>
          <a:p>
            <a:r>
              <a:rPr lang="en-US" sz="1000" dirty="0" smtClean="0">
                <a:latin typeface="Times New Roman" panose="02020603050405020304" pitchFamily="18" charset="0"/>
                <a:cs typeface="Times New Roman" panose="02020603050405020304" pitchFamily="18" charset="0"/>
              </a:rPr>
              <a:t>Library of Congress</a:t>
            </a:r>
            <a:r>
              <a:rPr lang="en-US" sz="1000" dirty="0">
                <a:latin typeface="Times New Roman" panose="02020603050405020304" pitchFamily="18" charset="0"/>
                <a:cs typeface="Times New Roman" panose="02020603050405020304" pitchFamily="18" charset="0"/>
              </a:rPr>
              <a:t> </a:t>
            </a:r>
            <a:r>
              <a:rPr lang="en-US" sz="1000" dirty="0" smtClean="0">
                <a:latin typeface="Times New Roman" panose="02020603050405020304" pitchFamily="18" charset="0"/>
                <a:cs typeface="Times New Roman" panose="02020603050405020304" pitchFamily="18" charset="0"/>
              </a:rPr>
              <a:t>Control Number 2003623128</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36460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19961" y="6107668"/>
            <a:ext cx="8695439"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Trade between Indians and Europeans</a:t>
            </a:r>
            <a:endParaRPr lang="en-US" dirty="0">
              <a:latin typeface="Times New Roman" panose="02020603050405020304" pitchFamily="18" charset="0"/>
              <a:cs typeface="Times New Roman" panose="02020603050405020304" pitchFamily="18" charset="0"/>
            </a:endParaRPr>
          </a:p>
        </p:txBody>
      </p:sp>
      <p:sp>
        <p:nvSpPr>
          <p:cNvPr id="9" name="Title 1"/>
          <p:cNvSpPr>
            <a:spLocks noGrp="1"/>
          </p:cNvSpPr>
          <p:nvPr>
            <p:ph type="ctrTitle"/>
          </p:nvPr>
        </p:nvSpPr>
        <p:spPr>
          <a:xfrm>
            <a:off x="304801" y="152400"/>
            <a:ext cx="8610600" cy="838200"/>
          </a:xfrm>
        </p:spPr>
        <p:txBody>
          <a:bodyPr/>
          <a:lstStyle/>
          <a:p>
            <a:r>
              <a:rPr lang="en-US" b="1" dirty="0" smtClean="0">
                <a:latin typeface="Bradley Hand ITC" panose="03070402050302030203" pitchFamily="66" charset="0"/>
              </a:rPr>
              <a:t>Los Adaes</a:t>
            </a:r>
            <a:endParaRPr lang="en-US" b="1" dirty="0">
              <a:latin typeface="Bradley Hand ITC" panose="03070402050302030203" pitchFamily="66" charset="0"/>
            </a:endParaRPr>
          </a:p>
        </p:txBody>
      </p:sp>
      <p:sp>
        <p:nvSpPr>
          <p:cNvPr id="2" name="TextBox 1"/>
          <p:cNvSpPr txBox="1"/>
          <p:nvPr/>
        </p:nvSpPr>
        <p:spPr>
          <a:xfrm>
            <a:off x="5181600" y="1790305"/>
            <a:ext cx="3733800" cy="3539430"/>
          </a:xfrm>
          <a:prstGeom prst="rect">
            <a:avLst/>
          </a:prstGeom>
          <a:no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                             1 Musket = 30 deerskins</a:t>
            </a:r>
          </a:p>
          <a:p>
            <a:r>
              <a:rPr lang="en-US" sz="1600" dirty="0" smtClean="0">
                <a:latin typeface="Times New Roman" panose="02020603050405020304" pitchFamily="18" charset="0"/>
                <a:cs typeface="Times New Roman" panose="02020603050405020304" pitchFamily="18" charset="0"/>
              </a:rPr>
              <a:t>5 ball shot with gunpowder = 1 deerskin</a:t>
            </a:r>
          </a:p>
          <a:p>
            <a:r>
              <a:rPr lang="en-US" sz="1600" dirty="0" smtClean="0">
                <a:latin typeface="Times New Roman" panose="02020603050405020304" pitchFamily="18" charset="0"/>
                <a:cs typeface="Times New Roman" panose="02020603050405020304" pitchFamily="18" charset="0"/>
              </a:rPr>
              <a:t>                           6 gunflints = 1 deerskin</a:t>
            </a:r>
          </a:p>
          <a:p>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                          1 belt knife = 2 deerskins</a:t>
            </a:r>
          </a:p>
          <a:p>
            <a:r>
              <a:rPr lang="en-US" sz="1600" dirty="0" smtClean="0">
                <a:latin typeface="Times New Roman" panose="02020603050405020304" pitchFamily="18" charset="0"/>
                <a:cs typeface="Times New Roman" panose="02020603050405020304" pitchFamily="18" charset="0"/>
              </a:rPr>
              <a:t>                      1 axe or 1 hoe = 8 deerskins</a:t>
            </a:r>
          </a:p>
          <a:p>
            <a:r>
              <a:rPr lang="en-US" sz="1600" dirty="0" smtClean="0">
                <a:latin typeface="Times New Roman" panose="02020603050405020304" pitchFamily="18" charset="0"/>
                <a:cs typeface="Times New Roman" panose="02020603050405020304" pitchFamily="18" charset="0"/>
              </a:rPr>
              <a:t>                              1 hatchet = 5 deerskins</a:t>
            </a:r>
          </a:p>
          <a:p>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                           1 large bell = 6 deerskins</a:t>
            </a:r>
          </a:p>
          <a:p>
            <a:r>
              <a:rPr lang="en-US" sz="1600" dirty="0" smtClean="0">
                <a:latin typeface="Times New Roman" panose="02020603050405020304" pitchFamily="18" charset="0"/>
                <a:cs typeface="Times New Roman" panose="02020603050405020304" pitchFamily="18" charset="0"/>
              </a:rPr>
              <a:t>                         6 small bells = 1 deerskin</a:t>
            </a:r>
          </a:p>
          <a:p>
            <a:r>
              <a:rPr lang="en-US" sz="1600" dirty="0" smtClean="0">
                <a:latin typeface="Times New Roman" panose="02020603050405020304" pitchFamily="18" charset="0"/>
                <a:cs typeface="Times New Roman" panose="02020603050405020304" pitchFamily="18" charset="0"/>
              </a:rPr>
              <a:t>                    1 metal bracelet = 1 deerskin</a:t>
            </a:r>
          </a:p>
          <a:p>
            <a:endParaRPr lang="en-US" sz="1600" dirty="0" smtClean="0">
              <a:latin typeface="Times New Roman" panose="02020603050405020304" pitchFamily="18" charset="0"/>
              <a:cs typeface="Times New Roman" panose="02020603050405020304" pitchFamily="18" charset="0"/>
            </a:endParaRPr>
          </a:p>
          <a:p>
            <a:r>
              <a:rPr lang="en-US" sz="1600" dirty="0" smtClean="0">
                <a:latin typeface="Times New Roman" panose="02020603050405020304" pitchFamily="18" charset="0"/>
                <a:cs typeface="Times New Roman" panose="02020603050405020304" pitchFamily="18" charset="0"/>
              </a:rPr>
              <a:t>                          1 trade shirt = 8 deerskins</a:t>
            </a:r>
          </a:p>
          <a:p>
            <a:r>
              <a:rPr lang="en-US" sz="1600" dirty="0" smtClean="0">
                <a:latin typeface="Times New Roman" panose="02020603050405020304" pitchFamily="18" charset="0"/>
                <a:cs typeface="Times New Roman" panose="02020603050405020304" pitchFamily="18" charset="0"/>
              </a:rPr>
              <a:t>              1 1/3 yards of cloth = 20 deerskins</a:t>
            </a:r>
            <a:endParaRPr lang="en-US" sz="1600" dirty="0">
              <a:latin typeface="Times New Roman" panose="02020603050405020304" pitchFamily="18" charset="0"/>
              <a:cs typeface="Times New Roman" panose="02020603050405020304" pitchFamily="18" charset="0"/>
            </a:endParaRPr>
          </a:p>
        </p:txBody>
      </p:sp>
      <p:sp>
        <p:nvSpPr>
          <p:cNvPr id="13" name="TextBox 12"/>
          <p:cNvSpPr txBox="1"/>
          <p:nvPr/>
        </p:nvSpPr>
        <p:spPr>
          <a:xfrm rot="16200000">
            <a:off x="-1203607" y="4099208"/>
            <a:ext cx="3419588" cy="250371"/>
          </a:xfrm>
          <a:prstGeom prst="rect">
            <a:avLst/>
          </a:prstGeom>
          <a:noFill/>
        </p:spPr>
        <p:txBody>
          <a:bodyPr wrap="square" rtlCol="0">
            <a:spAutoFit/>
          </a:bodyPr>
          <a:lstStyle/>
          <a:p>
            <a:r>
              <a:rPr lang="en-US" sz="1000" dirty="0" smtClean="0">
                <a:latin typeface="Times New Roman" panose="02020603050405020304" pitchFamily="18" charset="0"/>
                <a:cs typeface="Times New Roman" panose="02020603050405020304" pitchFamily="18" charset="0"/>
              </a:rPr>
              <a:t>H.B. Wright; Louisiana </a:t>
            </a:r>
            <a:r>
              <a:rPr lang="en-US" sz="1000" dirty="0">
                <a:latin typeface="Times New Roman" panose="02020603050405020304" pitchFamily="18" charset="0"/>
                <a:cs typeface="Times New Roman" panose="02020603050405020304" pitchFamily="18" charset="0"/>
              </a:rPr>
              <a:t>State Exhibit Museum, Shreveport </a:t>
            </a: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5000"/>
                    </a14:imgEffect>
                  </a14:imgLayer>
                </a14:imgProps>
              </a:ext>
              <a:ext uri="{28A0092B-C50C-407E-A947-70E740481C1C}">
                <a14:useLocalDpi xmlns:a14="http://schemas.microsoft.com/office/drawing/2010/main" val="0"/>
              </a:ext>
            </a:extLst>
          </a:blip>
          <a:stretch>
            <a:fillRect/>
          </a:stretch>
        </p:blipFill>
        <p:spPr>
          <a:xfrm>
            <a:off x="631373" y="1322788"/>
            <a:ext cx="4035552" cy="4474464"/>
          </a:xfrm>
          <a:prstGeom prst="rect">
            <a:avLst/>
          </a:prstGeom>
        </p:spPr>
      </p:pic>
    </p:spTree>
    <p:extLst>
      <p:ext uri="{BB962C8B-B14F-4D97-AF65-F5344CB8AC3E}">
        <p14:creationId xmlns:p14="http://schemas.microsoft.com/office/powerpoint/2010/main" val="35554089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48802" y="2123088"/>
            <a:ext cx="2819400" cy="2152995"/>
          </a:xfrm>
          <a:prstGeom prst="rect">
            <a:avLst/>
          </a:prstGeom>
        </p:spPr>
      </p:pic>
      <p:sp>
        <p:nvSpPr>
          <p:cNvPr id="17" name="TextBox 16"/>
          <p:cNvSpPr txBox="1"/>
          <p:nvPr/>
        </p:nvSpPr>
        <p:spPr>
          <a:xfrm>
            <a:off x="5297231" y="4378249"/>
            <a:ext cx="2514600" cy="461665"/>
          </a:xfrm>
          <a:prstGeom prst="rect">
            <a:avLst/>
          </a:prstGeom>
          <a:noFill/>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French ceramic</a:t>
            </a:r>
            <a:endParaRPr lang="en-US" sz="1200" dirty="0">
              <a:latin typeface="Times New Roman" panose="02020603050405020304" pitchFamily="18" charset="0"/>
              <a:cs typeface="Times New Roman" panose="02020603050405020304" pitchFamily="18" charset="0"/>
            </a:endParaRPr>
          </a:p>
          <a:p>
            <a:pPr algn="ctr"/>
            <a:r>
              <a:rPr lang="en-US" sz="1200" dirty="0" smtClean="0">
                <a:latin typeface="Times New Roman" panose="02020603050405020304" pitchFamily="18" charset="0"/>
                <a:cs typeface="Times New Roman" panose="02020603050405020304" pitchFamily="18" charset="0"/>
              </a:rPr>
              <a:t>(photograph by Don Sepulvado)</a:t>
            </a:r>
            <a:endParaRPr lang="en-US" sz="1200" i="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719065" y="4378249"/>
            <a:ext cx="3473460" cy="461665"/>
          </a:xfrm>
          <a:prstGeom prst="rect">
            <a:avLst/>
          </a:prstGeom>
          <a:noFill/>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Mexican ceramic</a:t>
            </a:r>
          </a:p>
          <a:p>
            <a:pPr algn="ctr"/>
            <a:r>
              <a:rPr lang="en-US" sz="1200" dirty="0" smtClean="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p</a:t>
            </a:r>
            <a:r>
              <a:rPr lang="en-US" sz="1200" dirty="0" smtClean="0">
                <a:latin typeface="Times New Roman" panose="02020603050405020304" pitchFamily="18" charset="0"/>
                <a:cs typeface="Times New Roman" panose="02020603050405020304" pitchFamily="18" charset="0"/>
              </a:rPr>
              <a:t>hotograph by George Avery)</a:t>
            </a:r>
            <a:endParaRPr lang="en-US" sz="12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19961" y="6107668"/>
            <a:ext cx="8695439"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Mexican (left) and French (right) ceramics from Los Adaes</a:t>
            </a:r>
            <a:endParaRPr lang="en-US" dirty="0">
              <a:latin typeface="Times New Roman" panose="02020603050405020304" pitchFamily="18" charset="0"/>
              <a:cs typeface="Times New Roman" panose="02020603050405020304" pitchFamily="18" charset="0"/>
            </a:endParaRPr>
          </a:p>
        </p:txBody>
      </p:sp>
      <p:sp>
        <p:nvSpPr>
          <p:cNvPr id="13" name="Title 1"/>
          <p:cNvSpPr>
            <a:spLocks noGrp="1"/>
          </p:cNvSpPr>
          <p:nvPr>
            <p:ph type="ctrTitle"/>
          </p:nvPr>
        </p:nvSpPr>
        <p:spPr>
          <a:xfrm>
            <a:off x="304801" y="152400"/>
            <a:ext cx="8610600" cy="838200"/>
          </a:xfrm>
        </p:spPr>
        <p:txBody>
          <a:bodyPr/>
          <a:lstStyle/>
          <a:p>
            <a:r>
              <a:rPr lang="en-US" b="1" dirty="0" smtClean="0">
                <a:latin typeface="Bradley Hand ITC" panose="03070402050302030203" pitchFamily="66" charset="0"/>
              </a:rPr>
              <a:t>Los Adaes</a:t>
            </a:r>
            <a:endParaRPr lang="en-US" b="1" dirty="0">
              <a:latin typeface="Bradley Hand ITC" panose="03070402050302030203" pitchFamily="66"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776405" y="2209800"/>
            <a:ext cx="3556251" cy="2094237"/>
          </a:xfrm>
          <a:prstGeom prst="rect">
            <a:avLst/>
          </a:prstGeom>
        </p:spPr>
      </p:pic>
    </p:spTree>
    <p:extLst>
      <p:ext uri="{BB962C8B-B14F-4D97-AF65-F5344CB8AC3E}">
        <p14:creationId xmlns:p14="http://schemas.microsoft.com/office/powerpoint/2010/main" val="29292428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19961" y="6107668"/>
            <a:ext cx="8695439"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Caddo pottery piece from Los Adaes</a:t>
            </a:r>
            <a:endParaRPr lang="en-US" dirty="0">
              <a:latin typeface="Times New Roman" panose="02020603050405020304" pitchFamily="18" charset="0"/>
              <a:cs typeface="Times New Roman" panose="02020603050405020304" pitchFamily="18" charset="0"/>
            </a:endParaRPr>
          </a:p>
        </p:txBody>
      </p:sp>
      <p:sp>
        <p:nvSpPr>
          <p:cNvPr id="9" name="Title 1"/>
          <p:cNvSpPr>
            <a:spLocks noGrp="1"/>
          </p:cNvSpPr>
          <p:nvPr>
            <p:ph type="ctrTitle"/>
          </p:nvPr>
        </p:nvSpPr>
        <p:spPr>
          <a:xfrm>
            <a:off x="304801" y="152400"/>
            <a:ext cx="8610600" cy="838200"/>
          </a:xfrm>
        </p:spPr>
        <p:txBody>
          <a:bodyPr/>
          <a:lstStyle/>
          <a:p>
            <a:r>
              <a:rPr lang="en-US" b="1" dirty="0" smtClean="0">
                <a:latin typeface="Bradley Hand ITC" panose="03070402050302030203" pitchFamily="66" charset="0"/>
              </a:rPr>
              <a:t>Los Adaes</a:t>
            </a:r>
            <a:endParaRPr lang="en-US" b="1" dirty="0">
              <a:latin typeface="Bradley Hand ITC" panose="03070402050302030203" pitchFamily="66"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057400"/>
            <a:ext cx="4524375" cy="21336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586988" y="4398343"/>
            <a:ext cx="1998649" cy="707057"/>
            <a:chOff x="3586988" y="4398343"/>
            <a:chExt cx="1998649" cy="707057"/>
          </a:xfrm>
        </p:grpSpPr>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661206" y="4404793"/>
              <a:ext cx="1924431" cy="536470"/>
            </a:xfrm>
            <a:prstGeom prst="rect">
              <a:avLst/>
            </a:prstGeom>
          </p:spPr>
        </p:pic>
        <p:sp>
          <p:nvSpPr>
            <p:cNvPr id="6" name="TextBox 5"/>
            <p:cNvSpPr txBox="1"/>
            <p:nvPr/>
          </p:nvSpPr>
          <p:spPr>
            <a:xfrm>
              <a:off x="3586988" y="4398343"/>
              <a:ext cx="274434" cy="307777"/>
            </a:xfrm>
            <a:prstGeom prst="rect">
              <a:avLst/>
            </a:prstGeom>
            <a:noFill/>
          </p:spPr>
          <p:txBody>
            <a:bodyPr wrap="none" rtlCol="0">
              <a:spAutoFit/>
            </a:bodyPr>
            <a:lstStyle/>
            <a:p>
              <a:r>
                <a:rPr lang="en-US" sz="1400" b="1" dirty="0" smtClean="0">
                  <a:latin typeface="Times New Roman" panose="02020603050405020304" pitchFamily="18" charset="0"/>
                  <a:cs typeface="Times New Roman" panose="02020603050405020304" pitchFamily="18" charset="0"/>
                </a:rPr>
                <a:t>0</a:t>
              </a:r>
              <a:endParaRPr lang="en-US" sz="14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3891788" y="4398343"/>
              <a:ext cx="274434" cy="307777"/>
            </a:xfrm>
            <a:prstGeom prst="rect">
              <a:avLst/>
            </a:prstGeom>
            <a:noFill/>
          </p:spPr>
          <p:txBody>
            <a:bodyPr wrap="none" rtlCol="0">
              <a:spAutoFit/>
            </a:bodyPr>
            <a:lstStyle/>
            <a:p>
              <a:r>
                <a:rPr lang="en-US" sz="1400" b="1" dirty="0" smtClean="0">
                  <a:latin typeface="Times New Roman" panose="02020603050405020304" pitchFamily="18" charset="0"/>
                  <a:cs typeface="Times New Roman" panose="02020603050405020304" pitchFamily="18" charset="0"/>
                </a:rPr>
                <a:t>1</a:t>
              </a:r>
              <a:endParaRPr lang="en-US" sz="14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4272788" y="4398343"/>
              <a:ext cx="274434" cy="307777"/>
            </a:xfrm>
            <a:prstGeom prst="rect">
              <a:avLst/>
            </a:prstGeom>
            <a:noFill/>
          </p:spPr>
          <p:txBody>
            <a:bodyPr wrap="none" rtlCol="0">
              <a:spAutoFit/>
            </a:bodyPr>
            <a:lstStyle/>
            <a:p>
              <a:r>
                <a:rPr lang="en-US" sz="1400" b="1" dirty="0" smtClean="0">
                  <a:latin typeface="Times New Roman" panose="02020603050405020304" pitchFamily="18" charset="0"/>
                  <a:cs typeface="Times New Roman" panose="02020603050405020304" pitchFamily="18" charset="0"/>
                </a:rPr>
                <a:t>2</a:t>
              </a:r>
              <a:endParaRPr lang="en-US" sz="14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4577588" y="4398343"/>
              <a:ext cx="274434" cy="307777"/>
            </a:xfrm>
            <a:prstGeom prst="rect">
              <a:avLst/>
            </a:prstGeom>
            <a:noFill/>
          </p:spPr>
          <p:txBody>
            <a:bodyPr wrap="none" rtlCol="0">
              <a:spAutoFit/>
            </a:bodyPr>
            <a:lstStyle/>
            <a:p>
              <a:r>
                <a:rPr lang="en-US" sz="1400" b="1" dirty="0" smtClean="0">
                  <a:latin typeface="Times New Roman" panose="02020603050405020304" pitchFamily="18" charset="0"/>
                  <a:cs typeface="Times New Roman" panose="02020603050405020304" pitchFamily="18" charset="0"/>
                </a:rPr>
                <a:t>3</a:t>
              </a:r>
              <a:endParaRPr lang="en-US" sz="14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4958588" y="4398343"/>
              <a:ext cx="274434" cy="307777"/>
            </a:xfrm>
            <a:prstGeom prst="rect">
              <a:avLst/>
            </a:prstGeom>
            <a:noFill/>
          </p:spPr>
          <p:txBody>
            <a:bodyPr wrap="none" rtlCol="0">
              <a:spAutoFit/>
            </a:bodyPr>
            <a:lstStyle/>
            <a:p>
              <a:r>
                <a:rPr lang="en-US" sz="1400" b="1" dirty="0" smtClean="0">
                  <a:latin typeface="Times New Roman" panose="02020603050405020304" pitchFamily="18" charset="0"/>
                  <a:cs typeface="Times New Roman" panose="02020603050405020304" pitchFamily="18" charset="0"/>
                </a:rPr>
                <a:t>4</a:t>
              </a:r>
              <a:endParaRPr lang="en-US" sz="14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5263388" y="4398343"/>
              <a:ext cx="274434" cy="307777"/>
            </a:xfrm>
            <a:prstGeom prst="rect">
              <a:avLst/>
            </a:prstGeom>
            <a:noFill/>
          </p:spPr>
          <p:txBody>
            <a:bodyPr wrap="none" rtlCol="0">
              <a:spAutoFit/>
            </a:bodyPr>
            <a:lstStyle/>
            <a:p>
              <a:r>
                <a:rPr lang="en-US" sz="1400" b="1" dirty="0" smtClean="0">
                  <a:latin typeface="Times New Roman" panose="02020603050405020304" pitchFamily="18" charset="0"/>
                  <a:cs typeface="Times New Roman" panose="02020603050405020304" pitchFamily="18" charset="0"/>
                </a:rPr>
                <a:t>5</a:t>
              </a:r>
              <a:endParaRPr lang="en-US" sz="14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4449966" y="4797623"/>
              <a:ext cx="413896" cy="307777"/>
            </a:xfrm>
            <a:prstGeom prst="rect">
              <a:avLst/>
            </a:prstGeom>
            <a:noFill/>
          </p:spPr>
          <p:txBody>
            <a:bodyPr wrap="none" rtlCol="0">
              <a:spAutoFit/>
            </a:bodyPr>
            <a:lstStyle/>
            <a:p>
              <a:r>
                <a:rPr lang="en-US" sz="1400" b="1" dirty="0" smtClean="0">
                  <a:latin typeface="Times New Roman" panose="02020603050405020304" pitchFamily="18" charset="0"/>
                  <a:cs typeface="Times New Roman" panose="02020603050405020304" pitchFamily="18" charset="0"/>
                </a:rPr>
                <a:t>cm</a:t>
              </a:r>
              <a:endParaRPr lang="en-US" sz="1400" b="1" dirty="0">
                <a:latin typeface="Times New Roman" panose="02020603050405020304" pitchFamily="18" charset="0"/>
                <a:cs typeface="Times New Roman" panose="02020603050405020304" pitchFamily="18" charset="0"/>
              </a:endParaRPr>
            </a:p>
          </p:txBody>
        </p:sp>
      </p:grpSp>
      <p:sp>
        <p:nvSpPr>
          <p:cNvPr id="20" name="TextBox 19"/>
          <p:cNvSpPr txBox="1"/>
          <p:nvPr/>
        </p:nvSpPr>
        <p:spPr>
          <a:xfrm>
            <a:off x="5867400" y="5029200"/>
            <a:ext cx="2286000" cy="246221"/>
          </a:xfrm>
          <a:prstGeom prst="rect">
            <a:avLst/>
          </a:prstGeom>
          <a:noFill/>
        </p:spPr>
        <p:txBody>
          <a:bodyPr wrap="square" rtlCol="0">
            <a:spAutoFit/>
          </a:bodyPr>
          <a:lstStyle/>
          <a:p>
            <a:pPr algn="ctr"/>
            <a:r>
              <a:rPr lang="en-US" sz="1000" dirty="0" smtClean="0">
                <a:latin typeface="Times New Roman" panose="02020603050405020304" pitchFamily="18" charset="0"/>
                <a:cs typeface="Times New Roman" panose="02020603050405020304" pitchFamily="18" charset="0"/>
              </a:rPr>
              <a:t>Photograph by George Avery</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82719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19961" y="6107668"/>
            <a:ext cx="8695439"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Nearly complete Indian bowl from Los Adaes</a:t>
            </a:r>
            <a:endParaRPr lang="en-US" dirty="0">
              <a:latin typeface="Times New Roman" panose="02020603050405020304" pitchFamily="18" charset="0"/>
              <a:cs typeface="Times New Roman" panose="02020603050405020304" pitchFamily="18" charset="0"/>
            </a:endParaRPr>
          </a:p>
        </p:txBody>
      </p:sp>
      <p:sp>
        <p:nvSpPr>
          <p:cNvPr id="9" name="Title 1"/>
          <p:cNvSpPr>
            <a:spLocks noGrp="1"/>
          </p:cNvSpPr>
          <p:nvPr>
            <p:ph type="ctrTitle"/>
          </p:nvPr>
        </p:nvSpPr>
        <p:spPr>
          <a:xfrm>
            <a:off x="304801" y="152400"/>
            <a:ext cx="8610600" cy="838200"/>
          </a:xfrm>
        </p:spPr>
        <p:txBody>
          <a:bodyPr/>
          <a:lstStyle/>
          <a:p>
            <a:r>
              <a:rPr lang="en-US" b="1" dirty="0" smtClean="0">
                <a:latin typeface="Bradley Hand ITC" panose="03070402050302030203" pitchFamily="66" charset="0"/>
              </a:rPr>
              <a:t>Los Adaes</a:t>
            </a:r>
            <a:endParaRPr lang="en-US" b="1" dirty="0">
              <a:latin typeface="Bradley Hand ITC" panose="03070402050302030203" pitchFamily="66"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44213" y="1676400"/>
            <a:ext cx="5246933" cy="2971800"/>
          </a:xfrm>
          <a:prstGeom prst="rect">
            <a:avLst/>
          </a:prstGeom>
        </p:spPr>
      </p:pic>
      <p:sp>
        <p:nvSpPr>
          <p:cNvPr id="11" name="TextBox 10"/>
          <p:cNvSpPr txBox="1"/>
          <p:nvPr/>
        </p:nvSpPr>
        <p:spPr>
          <a:xfrm>
            <a:off x="5867400" y="5029200"/>
            <a:ext cx="2286000" cy="246221"/>
          </a:xfrm>
          <a:prstGeom prst="rect">
            <a:avLst/>
          </a:prstGeom>
          <a:noFill/>
        </p:spPr>
        <p:txBody>
          <a:bodyPr wrap="square" rtlCol="0">
            <a:spAutoFit/>
          </a:bodyPr>
          <a:lstStyle/>
          <a:p>
            <a:pPr algn="ctr"/>
            <a:r>
              <a:rPr lang="en-US" sz="1000" dirty="0" smtClean="0">
                <a:latin typeface="Times New Roman" panose="02020603050405020304" pitchFamily="18" charset="0"/>
                <a:cs typeface="Times New Roman" panose="02020603050405020304" pitchFamily="18" charset="0"/>
              </a:rPr>
              <a:t>Photograph by Don Sepulvado</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95663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01444" y="2484120"/>
            <a:ext cx="4109156" cy="2773680"/>
          </a:xfrm>
          <a:prstGeom prst="rect">
            <a:avLst/>
          </a:prstGeom>
        </p:spPr>
      </p:pic>
      <p:pic>
        <p:nvPicPr>
          <p:cNvPr id="29" name="Picture 2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3400" y="1219200"/>
            <a:ext cx="3855667" cy="2628864"/>
          </a:xfrm>
          <a:prstGeom prst="rect">
            <a:avLst/>
          </a:prstGeom>
        </p:spPr>
      </p:pic>
      <p:sp>
        <p:nvSpPr>
          <p:cNvPr id="10" name="TextBox 9"/>
          <p:cNvSpPr txBox="1"/>
          <p:nvPr/>
        </p:nvSpPr>
        <p:spPr>
          <a:xfrm>
            <a:off x="219961" y="6107668"/>
            <a:ext cx="8695439"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Religious medals (left) and charms from Los Adaes</a:t>
            </a:r>
            <a:endParaRPr lang="en-US"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324600" y="5562600"/>
            <a:ext cx="2228518"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Photographs by Don Sepulvado</a:t>
            </a:r>
            <a:endParaRPr lang="en-US" sz="1200" dirty="0">
              <a:latin typeface="Times New Roman" panose="02020603050405020304" pitchFamily="18" charset="0"/>
              <a:cs typeface="Times New Roman" panose="02020603050405020304" pitchFamily="18" charset="0"/>
            </a:endParaRPr>
          </a:p>
        </p:txBody>
      </p:sp>
      <p:sp>
        <p:nvSpPr>
          <p:cNvPr id="9" name="Title 1"/>
          <p:cNvSpPr>
            <a:spLocks noGrp="1"/>
          </p:cNvSpPr>
          <p:nvPr>
            <p:ph type="ctrTitle"/>
          </p:nvPr>
        </p:nvSpPr>
        <p:spPr>
          <a:xfrm>
            <a:off x="304801" y="152400"/>
            <a:ext cx="8610600" cy="838200"/>
          </a:xfrm>
        </p:spPr>
        <p:txBody>
          <a:bodyPr/>
          <a:lstStyle/>
          <a:p>
            <a:r>
              <a:rPr lang="en-US" b="1" dirty="0" smtClean="0">
                <a:latin typeface="Bradley Hand ITC" panose="03070402050302030203" pitchFamily="66" charset="0"/>
              </a:rPr>
              <a:t>Los Adaes</a:t>
            </a:r>
            <a:endParaRPr lang="en-US" b="1" dirty="0">
              <a:latin typeface="Bradley Hand ITC" panose="03070402050302030203" pitchFamily="66" charset="0"/>
            </a:endParaRPr>
          </a:p>
        </p:txBody>
      </p:sp>
    </p:spTree>
    <p:extLst>
      <p:ext uri="{BB962C8B-B14F-4D97-AF65-F5344CB8AC3E}">
        <p14:creationId xmlns:p14="http://schemas.microsoft.com/office/powerpoint/2010/main" val="8547296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18286647">
            <a:off x="777734" y="3029174"/>
            <a:ext cx="3957498" cy="967389"/>
          </a:xfrm>
          <a:prstGeom prst="rect">
            <a:avLst/>
          </a:prstGeom>
        </p:spPr>
      </p:pic>
      <p:pic>
        <p:nvPicPr>
          <p:cNvPr id="26" name="Picture 2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39257" y="1525180"/>
            <a:ext cx="2852143" cy="3811501"/>
          </a:xfrm>
          <a:prstGeom prst="rect">
            <a:avLst/>
          </a:prstGeom>
        </p:spPr>
      </p:pic>
      <p:sp>
        <p:nvSpPr>
          <p:cNvPr id="9" name="TextBox 8"/>
          <p:cNvSpPr txBox="1"/>
          <p:nvPr/>
        </p:nvSpPr>
        <p:spPr>
          <a:xfrm>
            <a:off x="219961" y="6107668"/>
            <a:ext cx="8695439"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Everyday artifacts from Los Adaes: fork, thimble and scissors</a:t>
            </a:r>
            <a:endParaRPr lang="en-US"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477000" y="5137057"/>
            <a:ext cx="2209800"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Photographs by Don Sepulvado</a:t>
            </a:r>
            <a:endParaRPr lang="en-US" sz="1200" dirty="0">
              <a:latin typeface="Times New Roman" panose="02020603050405020304" pitchFamily="18" charset="0"/>
              <a:cs typeface="Times New Roman" panose="02020603050405020304" pitchFamily="18" charset="0"/>
            </a:endParaRPr>
          </a:p>
        </p:txBody>
      </p:sp>
      <p:sp>
        <p:nvSpPr>
          <p:cNvPr id="10" name="Title 1"/>
          <p:cNvSpPr>
            <a:spLocks noGrp="1"/>
          </p:cNvSpPr>
          <p:nvPr>
            <p:ph type="ctrTitle"/>
          </p:nvPr>
        </p:nvSpPr>
        <p:spPr>
          <a:xfrm>
            <a:off x="304801" y="152400"/>
            <a:ext cx="8610600" cy="838200"/>
          </a:xfrm>
        </p:spPr>
        <p:txBody>
          <a:bodyPr/>
          <a:lstStyle/>
          <a:p>
            <a:r>
              <a:rPr lang="en-US" b="1" dirty="0" smtClean="0">
                <a:latin typeface="Bradley Hand ITC" panose="03070402050302030203" pitchFamily="66" charset="0"/>
              </a:rPr>
              <a:t>Los Adaes</a:t>
            </a:r>
            <a:endParaRPr lang="en-US" b="1" dirty="0">
              <a:latin typeface="Bradley Hand ITC" panose="03070402050302030203" pitchFamily="66" charset="0"/>
            </a:endParaRPr>
          </a:p>
        </p:txBody>
      </p:sp>
    </p:spTree>
    <p:extLst>
      <p:ext uri="{BB962C8B-B14F-4D97-AF65-F5344CB8AC3E}">
        <p14:creationId xmlns:p14="http://schemas.microsoft.com/office/powerpoint/2010/main" val="22778270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55410" y="3105375"/>
            <a:ext cx="488196" cy="823029"/>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026534" y="2209799"/>
            <a:ext cx="2850266" cy="2614183"/>
          </a:xfrm>
          <a:prstGeom prst="rect">
            <a:avLst/>
          </a:prstGeom>
        </p:spPr>
      </p:pic>
      <p:sp>
        <p:nvSpPr>
          <p:cNvPr id="9" name="TextBox 8"/>
          <p:cNvSpPr txBox="1"/>
          <p:nvPr/>
        </p:nvSpPr>
        <p:spPr>
          <a:xfrm>
            <a:off x="219961" y="6107668"/>
            <a:ext cx="8695439"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Iron nails and wrought iron hook from Los Adaes</a:t>
            </a:r>
            <a:endParaRPr lang="en-US"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981700" y="4823982"/>
            <a:ext cx="2247900"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Photographs by Don Sepulvado</a:t>
            </a:r>
            <a:endParaRPr lang="en-US" sz="1200" dirty="0">
              <a:latin typeface="Times New Roman" panose="02020603050405020304" pitchFamily="18" charset="0"/>
              <a:cs typeface="Times New Roman" panose="02020603050405020304" pitchFamily="18" charset="0"/>
            </a:endParaRPr>
          </a:p>
        </p:txBody>
      </p:sp>
      <p:sp>
        <p:nvSpPr>
          <p:cNvPr id="10" name="Title 1"/>
          <p:cNvSpPr>
            <a:spLocks noGrp="1"/>
          </p:cNvSpPr>
          <p:nvPr>
            <p:ph type="ctrTitle"/>
          </p:nvPr>
        </p:nvSpPr>
        <p:spPr>
          <a:xfrm>
            <a:off x="304801" y="152400"/>
            <a:ext cx="8610600" cy="838200"/>
          </a:xfrm>
        </p:spPr>
        <p:txBody>
          <a:bodyPr/>
          <a:lstStyle/>
          <a:p>
            <a:r>
              <a:rPr lang="en-US" b="1" dirty="0" smtClean="0">
                <a:latin typeface="Bradley Hand ITC" panose="03070402050302030203" pitchFamily="66" charset="0"/>
              </a:rPr>
              <a:t>Los Adaes</a:t>
            </a:r>
            <a:endParaRPr lang="en-US" b="1" dirty="0">
              <a:latin typeface="Bradley Hand ITC" panose="03070402050302030203" pitchFamily="66" charset="0"/>
            </a:endParaRPr>
          </a:p>
        </p:txBody>
      </p:sp>
    </p:spTree>
    <p:extLst>
      <p:ext uri="{BB962C8B-B14F-4D97-AF65-F5344CB8AC3E}">
        <p14:creationId xmlns:p14="http://schemas.microsoft.com/office/powerpoint/2010/main" val="15362994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9961" y="6107668"/>
            <a:ext cx="8695439"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Los Adaes and Archaeology</a:t>
            </a:r>
            <a:endParaRPr lang="en-US" dirty="0">
              <a:latin typeface="Times New Roman" panose="02020603050405020304" pitchFamily="18" charset="0"/>
              <a:cs typeface="Times New Roman" panose="02020603050405020304" pitchFamily="18" charset="0"/>
            </a:endParaRPr>
          </a:p>
        </p:txBody>
      </p:sp>
      <p:sp>
        <p:nvSpPr>
          <p:cNvPr id="11" name="Title 1"/>
          <p:cNvSpPr>
            <a:spLocks noGrp="1"/>
          </p:cNvSpPr>
          <p:nvPr>
            <p:ph type="ctrTitle"/>
          </p:nvPr>
        </p:nvSpPr>
        <p:spPr>
          <a:xfrm>
            <a:off x="304801" y="152400"/>
            <a:ext cx="8610600" cy="838200"/>
          </a:xfrm>
        </p:spPr>
        <p:txBody>
          <a:bodyPr/>
          <a:lstStyle/>
          <a:p>
            <a:r>
              <a:rPr lang="en-US" b="1" dirty="0" smtClean="0">
                <a:latin typeface="Bradley Hand ITC" panose="03070402050302030203" pitchFamily="66" charset="0"/>
              </a:rPr>
              <a:t>Los Adaes</a:t>
            </a:r>
            <a:endParaRPr lang="en-US" b="1" dirty="0">
              <a:latin typeface="Bradley Hand ITC" panose="03070402050302030203" pitchFamily="66"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812" y="1124793"/>
            <a:ext cx="7793736" cy="44963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642738" y="5621179"/>
            <a:ext cx="5166799"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Texas Beyond History, Texas Archeological Research Laboratory, University of Texas at Austin</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17547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9961" y="6107668"/>
            <a:ext cx="8695439"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Los Adaes State Historic Site</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rot="16200000">
            <a:off x="6767512" y="4681909"/>
            <a:ext cx="2081019"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Photograph by Louisiana State Parks</a:t>
            </a:r>
            <a:endParaRPr lang="en-US" sz="1000" dirty="0">
              <a:latin typeface="Times New Roman" panose="02020603050405020304" pitchFamily="18" charset="0"/>
              <a:cs typeface="Times New Roman" panose="02020603050405020304" pitchFamily="18" charset="0"/>
            </a:endParaRPr>
          </a:p>
        </p:txBody>
      </p:sp>
      <p:sp>
        <p:nvSpPr>
          <p:cNvPr id="9" name="Title 1"/>
          <p:cNvSpPr>
            <a:spLocks noGrp="1"/>
          </p:cNvSpPr>
          <p:nvPr>
            <p:ph type="ctrTitle"/>
          </p:nvPr>
        </p:nvSpPr>
        <p:spPr>
          <a:xfrm>
            <a:off x="304801" y="152400"/>
            <a:ext cx="8610600" cy="838200"/>
          </a:xfrm>
        </p:spPr>
        <p:txBody>
          <a:bodyPr/>
          <a:lstStyle/>
          <a:p>
            <a:r>
              <a:rPr lang="en-US" b="1" dirty="0" smtClean="0">
                <a:latin typeface="Bradley Hand ITC" panose="03070402050302030203" pitchFamily="66" charset="0"/>
              </a:rPr>
              <a:t>Los Adaes</a:t>
            </a:r>
            <a:endParaRPr lang="en-US" b="1" dirty="0">
              <a:latin typeface="Bradley Hand ITC" panose="03070402050302030203" pitchFamily="66"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580" y="990600"/>
            <a:ext cx="6172200" cy="5013030"/>
          </a:xfrm>
          <a:prstGeom prst="rect">
            <a:avLst/>
          </a:prstGeom>
          <a:ln>
            <a:solidFill>
              <a:schemeClr val="tx1"/>
            </a:solidFill>
          </a:ln>
        </p:spPr>
      </p:pic>
    </p:spTree>
    <p:extLst>
      <p:ext uri="{BB962C8B-B14F-4D97-AF65-F5344CB8AC3E}">
        <p14:creationId xmlns:p14="http://schemas.microsoft.com/office/powerpoint/2010/main" val="33260026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 y="76200"/>
            <a:ext cx="8839200" cy="1311057"/>
          </a:xfrm>
        </p:spPr>
        <p:txBody>
          <a:bodyPr>
            <a:normAutofit fontScale="90000"/>
          </a:bodyPr>
          <a:lstStyle/>
          <a:p>
            <a:r>
              <a:rPr lang="en-US" sz="6000" b="1" dirty="0">
                <a:solidFill>
                  <a:prstClr val="black"/>
                </a:solidFill>
                <a:latin typeface="Bradley Hand ITC" panose="03070402050302030203" pitchFamily="66" charset="0"/>
              </a:rPr>
              <a:t>Los </a:t>
            </a:r>
            <a:r>
              <a:rPr lang="en-US" sz="6000" b="1" dirty="0" err="1">
                <a:solidFill>
                  <a:prstClr val="black"/>
                </a:solidFill>
                <a:latin typeface="Bradley Hand ITC" panose="03070402050302030203" pitchFamily="66" charset="0"/>
              </a:rPr>
              <a:t>Adaes</a:t>
            </a:r>
            <a:r>
              <a:rPr lang="en-US" sz="5400" b="1" dirty="0">
                <a:solidFill>
                  <a:prstClr val="black"/>
                </a:solidFill>
                <a:latin typeface="Bradley Hand ITC" panose="03070402050302030203" pitchFamily="66" charset="0"/>
              </a:rPr>
              <a:t/>
            </a:r>
            <a:br>
              <a:rPr lang="en-US" sz="5400" b="1" dirty="0">
                <a:solidFill>
                  <a:prstClr val="black"/>
                </a:solidFill>
                <a:latin typeface="Bradley Hand ITC" panose="03070402050302030203" pitchFamily="66" charset="0"/>
              </a:rPr>
            </a:br>
            <a:r>
              <a:rPr lang="en-US" sz="3600" b="1" dirty="0">
                <a:solidFill>
                  <a:prstClr val="black"/>
                </a:solidFill>
                <a:latin typeface="Bradley Hand ITC" panose="03070402050302030203" pitchFamily="66" charset="0"/>
              </a:rPr>
              <a:t>1721 to 1773</a:t>
            </a:r>
            <a:endParaRPr lang="en-US" dirty="0">
              <a:latin typeface="Matura MT Script Capitals" panose="03020802060602070202" pitchFamily="66" charset="0"/>
              <a:cs typeface="Arial" panose="020B0604020202020204" pitchFamily="34" charset="0"/>
            </a:endParaRPr>
          </a:p>
        </p:txBody>
      </p:sp>
      <p:sp>
        <p:nvSpPr>
          <p:cNvPr id="2" name="TextBox 1"/>
          <p:cNvSpPr txBox="1"/>
          <p:nvPr/>
        </p:nvSpPr>
        <p:spPr>
          <a:xfrm>
            <a:off x="528263" y="1387256"/>
            <a:ext cx="8234737" cy="2031325"/>
          </a:xfrm>
          <a:prstGeom prst="rect">
            <a:avLst/>
          </a:prstGeom>
          <a:noFill/>
        </p:spPr>
        <p:txBody>
          <a:bodyPr wrap="square" rtlCol="0">
            <a:spAutoFit/>
          </a:bodyPr>
          <a:lstStyle/>
          <a:p>
            <a:pPr algn="ctr"/>
            <a:r>
              <a:rPr lang="en-US" sz="1400" dirty="0" smtClean="0">
                <a:solidFill>
                  <a:prstClr val="black"/>
                </a:solidFill>
                <a:latin typeface="Times New Roman" panose="02020603050405020304" pitchFamily="18" charset="0"/>
                <a:cs typeface="Times New Roman" panose="02020603050405020304" pitchFamily="18" charset="0"/>
              </a:rPr>
              <a:t>This presentation is one in a series of modules about Louisiana archaeology. Each module has a PowerPoint presentation and associated student activities. The series is called “Learn about Louisiana’s Past through Archaeology.”</a:t>
            </a:r>
          </a:p>
          <a:p>
            <a:pPr algn="ctr"/>
            <a:endParaRPr lang="en-US" sz="1400" dirty="0">
              <a:solidFill>
                <a:prstClr val="black"/>
              </a:solidFill>
              <a:latin typeface="Times New Roman" panose="02020603050405020304" pitchFamily="18" charset="0"/>
              <a:cs typeface="Times New Roman" panose="02020603050405020304" pitchFamily="18" charset="0"/>
            </a:endParaRPr>
          </a:p>
          <a:p>
            <a:pPr algn="ctr"/>
            <a:r>
              <a:rPr lang="en-US" sz="1400" dirty="0" smtClean="0">
                <a:solidFill>
                  <a:prstClr val="black"/>
                </a:solidFill>
                <a:latin typeface="Times New Roman" panose="02020603050405020304" pitchFamily="18" charset="0"/>
                <a:cs typeface="Times New Roman" panose="02020603050405020304" pitchFamily="18" charset="0"/>
              </a:rPr>
              <a:t>This presentation is intended for educational use. </a:t>
            </a:r>
            <a:r>
              <a:rPr lang="en-US" sz="1400" dirty="0">
                <a:solidFill>
                  <a:prstClr val="black"/>
                </a:solidFill>
                <a:latin typeface="Times New Roman" panose="02020603050405020304" pitchFamily="18" charset="0"/>
                <a:cs typeface="Times New Roman" panose="02020603050405020304" pitchFamily="18" charset="0"/>
              </a:rPr>
              <a:t>Please use image credits where </a:t>
            </a:r>
            <a:r>
              <a:rPr lang="en-US" sz="1400" dirty="0" smtClean="0">
                <a:solidFill>
                  <a:prstClr val="black"/>
                </a:solidFill>
                <a:latin typeface="Times New Roman" panose="02020603050405020304" pitchFamily="18" charset="0"/>
                <a:cs typeface="Times New Roman" panose="02020603050405020304" pitchFamily="18" charset="0"/>
              </a:rPr>
              <a:t>provided.</a:t>
            </a:r>
          </a:p>
          <a:p>
            <a:pPr algn="ctr"/>
            <a:endParaRPr lang="en-US" sz="1400" dirty="0">
              <a:solidFill>
                <a:prstClr val="black"/>
              </a:solidFill>
              <a:latin typeface="Times New Roman" panose="02020603050405020304" pitchFamily="18" charset="0"/>
              <a:cs typeface="Times New Roman" panose="02020603050405020304" pitchFamily="18" charset="0"/>
            </a:endParaRPr>
          </a:p>
          <a:p>
            <a:pPr algn="ctr"/>
            <a:r>
              <a:rPr lang="en-US" sz="1400" dirty="0">
                <a:solidFill>
                  <a:prstClr val="black"/>
                </a:solidFill>
                <a:latin typeface="Times New Roman" panose="02020603050405020304" pitchFamily="18" charset="0"/>
                <a:cs typeface="Times New Roman" panose="02020603050405020304" pitchFamily="18" charset="0"/>
              </a:rPr>
              <a:t>Please visit the Division of Archaeology website for additional teaching materials and educational resources at: </a:t>
            </a:r>
            <a:r>
              <a:rPr lang="en-US" sz="1400" dirty="0">
                <a:solidFill>
                  <a:prstClr val="black"/>
                </a:solidFill>
                <a:latin typeface="Times New Roman" panose="02020603050405020304" pitchFamily="18" charset="0"/>
                <a:cs typeface="Times New Roman" panose="02020603050405020304" pitchFamily="18" charset="0"/>
                <a:hlinkClick r:id="rId3"/>
              </a:rPr>
              <a:t>http://www.crt.la.gov/archaeology/</a:t>
            </a:r>
            <a:r>
              <a:rPr lang="en-US" sz="1400" dirty="0">
                <a:solidFill>
                  <a:prstClr val="black"/>
                </a:solidFill>
                <a:latin typeface="Times New Roman" panose="02020603050405020304" pitchFamily="18" charset="0"/>
                <a:cs typeface="Times New Roman" panose="02020603050405020304" pitchFamily="18" charset="0"/>
              </a:rPr>
              <a:t> (select </a:t>
            </a:r>
            <a:r>
              <a:rPr lang="en-US" sz="1400" b="1" dirty="0">
                <a:solidFill>
                  <a:prstClr val="black"/>
                </a:solidFill>
                <a:latin typeface="Times New Roman" panose="02020603050405020304" pitchFamily="18" charset="0"/>
                <a:cs typeface="Times New Roman" panose="02020603050405020304" pitchFamily="18" charset="0"/>
              </a:rPr>
              <a:t>Discover Archaeology</a:t>
            </a:r>
            <a:r>
              <a:rPr lang="en-US" sz="1400" dirty="0">
                <a:solidFill>
                  <a:prstClr val="black"/>
                </a:solidFill>
                <a:latin typeface="Times New Roman" panose="02020603050405020304" pitchFamily="18" charset="0"/>
                <a:cs typeface="Times New Roman" panose="02020603050405020304" pitchFamily="18" charset="0"/>
              </a:rPr>
              <a:t>).</a:t>
            </a:r>
          </a:p>
          <a:p>
            <a:endParaRPr lang="en-US" sz="1400" dirty="0">
              <a:solidFill>
                <a:prstClr val="black"/>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28262" y="3543300"/>
            <a:ext cx="8082337" cy="1384995"/>
          </a:xfrm>
          <a:prstGeom prst="rect">
            <a:avLst/>
          </a:prstGeom>
          <a:noFill/>
        </p:spPr>
        <p:txBody>
          <a:bodyPr wrap="square" rtlCol="0">
            <a:spAutoFit/>
          </a:bodyPr>
          <a:lstStyle/>
          <a:p>
            <a:pPr algn="ctr"/>
            <a:r>
              <a:rPr lang="en-US" sz="1400" b="1" dirty="0">
                <a:solidFill>
                  <a:prstClr val="black"/>
                </a:solidFill>
                <a:latin typeface="Times New Roman" panose="02020603050405020304" pitchFamily="18" charset="0"/>
                <a:cs typeface="Times New Roman" panose="02020603050405020304" pitchFamily="18" charset="0"/>
              </a:rPr>
              <a:t>Presented by:</a:t>
            </a:r>
          </a:p>
          <a:p>
            <a:pPr algn="ctr"/>
            <a:r>
              <a:rPr lang="en-US" sz="1400" dirty="0">
                <a:solidFill>
                  <a:prstClr val="black"/>
                </a:solidFill>
                <a:latin typeface="Times New Roman" panose="02020603050405020304" pitchFamily="18" charset="0"/>
                <a:cs typeface="Times New Roman" panose="02020603050405020304" pitchFamily="18" charset="0"/>
              </a:rPr>
              <a:t>Louisiana Division of Archaeology</a:t>
            </a:r>
          </a:p>
          <a:p>
            <a:pPr algn="ctr"/>
            <a:r>
              <a:rPr lang="en-US" sz="1400" dirty="0">
                <a:solidFill>
                  <a:prstClr val="black"/>
                </a:solidFill>
                <a:latin typeface="Times New Roman" panose="02020603050405020304" pitchFamily="18" charset="0"/>
                <a:cs typeface="Times New Roman" panose="02020603050405020304" pitchFamily="18" charset="0"/>
              </a:rPr>
              <a:t>Office of Cultural Development</a:t>
            </a:r>
          </a:p>
          <a:p>
            <a:pPr algn="ctr"/>
            <a:r>
              <a:rPr lang="en-US" sz="1400" dirty="0">
                <a:solidFill>
                  <a:prstClr val="black"/>
                </a:solidFill>
                <a:latin typeface="Times New Roman" panose="02020603050405020304" pitchFamily="18" charset="0"/>
                <a:cs typeface="Times New Roman" panose="02020603050405020304" pitchFamily="18" charset="0"/>
              </a:rPr>
              <a:t>Department of Culture, Recreation and Tourism</a:t>
            </a:r>
          </a:p>
          <a:p>
            <a:pPr algn="ctr"/>
            <a:r>
              <a:rPr lang="en-US" sz="1400" dirty="0">
                <a:solidFill>
                  <a:prstClr val="black"/>
                </a:solidFill>
                <a:latin typeface="Times New Roman" panose="02020603050405020304" pitchFamily="18" charset="0"/>
                <a:cs typeface="Times New Roman" panose="02020603050405020304" pitchFamily="18" charset="0"/>
              </a:rPr>
              <a:t>Office of the Lieutenant Governor</a:t>
            </a:r>
          </a:p>
          <a:p>
            <a:pPr algn="ctr"/>
            <a:r>
              <a:rPr lang="en-US" sz="1400" dirty="0">
                <a:solidFill>
                  <a:prstClr val="black"/>
                </a:solidFill>
                <a:latin typeface="Times New Roman" panose="02020603050405020304" pitchFamily="18" charset="0"/>
                <a:cs typeface="Times New Roman" panose="02020603050405020304" pitchFamily="18" charset="0"/>
              </a:rPr>
              <a:t>Baton Rouge, </a:t>
            </a:r>
            <a:r>
              <a:rPr lang="en-US" sz="1400" dirty="0" smtClean="0">
                <a:solidFill>
                  <a:prstClr val="black"/>
                </a:solidFill>
                <a:latin typeface="Times New Roman" panose="02020603050405020304" pitchFamily="18" charset="0"/>
                <a:cs typeface="Times New Roman" panose="02020603050405020304" pitchFamily="18" charset="0"/>
              </a:rPr>
              <a:t>Louisiana</a:t>
            </a:r>
            <a:endParaRPr lang="en-US" sz="1400"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28263" y="5134392"/>
            <a:ext cx="7929937" cy="1169551"/>
          </a:xfrm>
          <a:prstGeom prst="rect">
            <a:avLst/>
          </a:prstGeom>
          <a:noFill/>
        </p:spPr>
        <p:txBody>
          <a:bodyPr wrap="square" rtlCol="0">
            <a:spAutoFit/>
          </a:bodyPr>
          <a:lstStyle/>
          <a:p>
            <a:pPr algn="ctr"/>
            <a:r>
              <a:rPr lang="en-US" sz="1400" dirty="0">
                <a:solidFill>
                  <a:prstClr val="black"/>
                </a:solidFill>
                <a:latin typeface="Times New Roman" panose="02020603050405020304" pitchFamily="18" charset="0"/>
                <a:cs typeface="Times New Roman" panose="02020603050405020304" pitchFamily="18" charset="0"/>
              </a:rPr>
              <a:t>This project was made possible through the Governor's Office of Homeland Security and Emergency Preparedness (GOHSEP) and the Federal Emergency Management Agency (FEMA) as part of implementing the Louisiana Hazard Mitigation Grant Program for Hurricane Katrina </a:t>
            </a:r>
            <a:r>
              <a:rPr lang="en-US" sz="1400" dirty="0" smtClean="0">
                <a:solidFill>
                  <a:prstClr val="black"/>
                </a:solidFill>
                <a:latin typeface="Times New Roman" panose="02020603050405020304" pitchFamily="18" charset="0"/>
                <a:cs typeface="Times New Roman" panose="02020603050405020304" pitchFamily="18" charset="0"/>
              </a:rPr>
              <a:t>recovery.</a:t>
            </a:r>
          </a:p>
          <a:p>
            <a:pPr algn="ctr"/>
            <a:endParaRPr lang="en-US" sz="1400" dirty="0">
              <a:solidFill>
                <a:prstClr val="black"/>
              </a:solidFill>
              <a:latin typeface="Times New Roman" panose="02020603050405020304" pitchFamily="18" charset="0"/>
              <a:cs typeface="Times New Roman" panose="02020603050405020304" pitchFamily="18" charset="0"/>
            </a:endParaRPr>
          </a:p>
          <a:p>
            <a:pPr algn="ctr"/>
            <a:r>
              <a:rPr lang="en-US" sz="1400" dirty="0" smtClean="0">
                <a:solidFill>
                  <a:prstClr val="black"/>
                </a:solidFill>
                <a:latin typeface="Times New Roman" panose="02020603050405020304" pitchFamily="18" charset="0"/>
                <a:cs typeface="Times New Roman" panose="02020603050405020304" pitchFamily="18" charset="0"/>
              </a:rPr>
              <a:t>© Louisiana Division of </a:t>
            </a:r>
            <a:r>
              <a:rPr lang="en-US" sz="1400" smtClean="0">
                <a:solidFill>
                  <a:prstClr val="black"/>
                </a:solidFill>
                <a:latin typeface="Times New Roman" panose="02020603050405020304" pitchFamily="18" charset="0"/>
                <a:cs typeface="Times New Roman" panose="02020603050405020304" pitchFamily="18" charset="0"/>
              </a:rPr>
              <a:t>Archaeology 2016</a:t>
            </a:r>
            <a:endParaRPr lang="en-US" sz="1400" dirty="0" smtClean="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6610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959" y="1524000"/>
            <a:ext cx="5303068" cy="3785652"/>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Los Adaes (A.D. 1721-1773)</a:t>
            </a:r>
          </a:p>
          <a:p>
            <a:endParaRPr lang="en-US" sz="2400" b="1"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Spanish fort in west Louisiana</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Served as capital of the province of Texas from A.D. 1729 to 1768</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Daily life on the frontier</a:t>
            </a: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Rare cultural exchange between Spanish, French, and Caddo</a:t>
            </a: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Descendants of the </a:t>
            </a:r>
            <a:r>
              <a:rPr lang="en-US" sz="2400" smtClean="0">
                <a:latin typeface="Times New Roman" panose="02020603050405020304" pitchFamily="18" charset="0"/>
                <a:cs typeface="Times New Roman" panose="02020603050405020304" pitchFamily="18" charset="0"/>
              </a:rPr>
              <a:t>people from Los </a:t>
            </a:r>
            <a:r>
              <a:rPr lang="en-US" sz="2400" dirty="0" smtClean="0">
                <a:latin typeface="Times New Roman" panose="02020603050405020304" pitchFamily="18" charset="0"/>
                <a:cs typeface="Times New Roman" panose="02020603050405020304" pitchFamily="18" charset="0"/>
              </a:rPr>
              <a:t>Adaes live in area today</a:t>
            </a:r>
          </a:p>
        </p:txBody>
      </p:sp>
      <p:sp>
        <p:nvSpPr>
          <p:cNvPr id="10" name="TextBox 9"/>
          <p:cNvSpPr txBox="1"/>
          <p:nvPr/>
        </p:nvSpPr>
        <p:spPr>
          <a:xfrm>
            <a:off x="5400005" y="5946466"/>
            <a:ext cx="1965154" cy="461665"/>
          </a:xfrm>
          <a:prstGeom prst="rect">
            <a:avLst/>
          </a:prstGeom>
          <a:noFill/>
        </p:spPr>
        <p:txBody>
          <a:bodyPr wrap="none" rtlCol="0">
            <a:spAutoFit/>
          </a:bodyPr>
          <a:lstStyle/>
          <a:p>
            <a:pPr algn="ctr"/>
            <a:r>
              <a:rPr lang="en-US" sz="1200" dirty="0" smtClean="0">
                <a:latin typeface="Times New Roman" panose="02020603050405020304" pitchFamily="18" charset="0"/>
                <a:cs typeface="Times New Roman" panose="02020603050405020304" pitchFamily="18" charset="0"/>
              </a:rPr>
              <a:t>Spanish Colonial soldier</a:t>
            </a:r>
          </a:p>
          <a:p>
            <a:pPr algn="ctr"/>
            <a:r>
              <a:rPr lang="en-US" sz="1200" dirty="0" smtClean="0">
                <a:latin typeface="Times New Roman" panose="02020603050405020304" pitchFamily="18" charset="0"/>
                <a:cs typeface="Times New Roman" panose="02020603050405020304" pitchFamily="18" charset="0"/>
              </a:rPr>
              <a:t>(NPS-San Antonio Missions)</a:t>
            </a:r>
            <a:endParaRPr lang="en-US" sz="12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7290975" y="5206919"/>
            <a:ext cx="1737335" cy="461665"/>
          </a:xfrm>
          <a:prstGeom prst="rect">
            <a:avLst/>
          </a:prstGeom>
          <a:noFill/>
        </p:spPr>
        <p:txBody>
          <a:bodyPr wrap="none" rtlCol="0">
            <a:spAutoFit/>
          </a:bodyPr>
          <a:lstStyle/>
          <a:p>
            <a:pPr algn="ctr"/>
            <a:r>
              <a:rPr lang="en-US" sz="1200" dirty="0" smtClean="0">
                <a:latin typeface="Times New Roman" panose="02020603050405020304" pitchFamily="18" charset="0"/>
                <a:cs typeface="Times New Roman" panose="02020603050405020304" pitchFamily="18" charset="0"/>
              </a:rPr>
              <a:t>French Colonial soldier</a:t>
            </a:r>
          </a:p>
          <a:p>
            <a:pPr algn="ctr"/>
            <a:r>
              <a:rPr lang="en-US" sz="1200" dirty="0" smtClean="0">
                <a:latin typeface="Times New Roman" panose="02020603050405020304" pitchFamily="18" charset="0"/>
                <a:cs typeface="Times New Roman" panose="02020603050405020304" pitchFamily="18" charset="0"/>
              </a:rPr>
              <a:t>(Canadian War Museum)</a:t>
            </a:r>
            <a:endParaRPr lang="en-US" sz="12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5972197" y="2391629"/>
            <a:ext cx="1129284" cy="461665"/>
          </a:xfrm>
          <a:prstGeom prst="rect">
            <a:avLst/>
          </a:prstGeom>
          <a:noFill/>
        </p:spPr>
        <p:txBody>
          <a:bodyPr wrap="none" rtlCol="0">
            <a:spAutoFit/>
          </a:bodyPr>
          <a:lstStyle/>
          <a:p>
            <a:pPr algn="ctr"/>
            <a:r>
              <a:rPr lang="en-US" sz="1200" dirty="0" smtClean="0">
                <a:latin typeface="Times New Roman" panose="02020603050405020304" pitchFamily="18" charset="0"/>
                <a:cs typeface="Times New Roman" panose="02020603050405020304" pitchFamily="18" charset="0"/>
              </a:rPr>
              <a:t>Caddo Chief</a:t>
            </a:r>
          </a:p>
          <a:p>
            <a:pPr algn="ctr"/>
            <a:r>
              <a:rPr lang="en-US" sz="1200" dirty="0" smtClean="0">
                <a:latin typeface="Times New Roman" panose="02020603050405020304" pitchFamily="18" charset="0"/>
                <a:cs typeface="Times New Roman" panose="02020603050405020304" pitchFamily="18" charset="0"/>
              </a:rPr>
              <a:t>(Homer Thrall)</a:t>
            </a:r>
            <a:endParaRPr lang="en-US" sz="1200" dirty="0">
              <a:latin typeface="Times New Roman" panose="02020603050405020304" pitchFamily="18" charset="0"/>
              <a:cs typeface="Times New Roman" panose="02020603050405020304" pitchFamily="18" charset="0"/>
            </a:endParaRPr>
          </a:p>
        </p:txBody>
      </p:sp>
      <p:sp>
        <p:nvSpPr>
          <p:cNvPr id="12" name="Title 1"/>
          <p:cNvSpPr txBox="1">
            <a:spLocks/>
          </p:cNvSpPr>
          <p:nvPr/>
        </p:nvSpPr>
        <p:spPr>
          <a:xfrm>
            <a:off x="304801" y="152400"/>
            <a:ext cx="8610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latin typeface="Bradley Hand ITC" panose="03070402050302030203" pitchFamily="66" charset="0"/>
              </a:rPr>
              <a:t>Los Adaes</a:t>
            </a:r>
            <a:endParaRPr lang="en-US" b="1" dirty="0">
              <a:latin typeface="Bradley Hand ITC" panose="03070402050302030203" pitchFamily="66" charset="0"/>
            </a:endParaRPr>
          </a:p>
        </p:txBody>
      </p:sp>
      <p:pic>
        <p:nvPicPr>
          <p:cNvPr id="3" name="Picture 2"/>
          <p:cNvPicPr>
            <a:picLocks noChangeAspect="1"/>
          </p:cNvPicPr>
          <p:nvPr/>
        </p:nvPicPr>
        <p:blipFill>
          <a:blip r:embed="rId3"/>
          <a:stretch>
            <a:fillRect/>
          </a:stretch>
        </p:blipFill>
        <p:spPr>
          <a:xfrm>
            <a:off x="5887558" y="580209"/>
            <a:ext cx="1298561" cy="1956986"/>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0627" y="3200400"/>
            <a:ext cx="1299410" cy="2743200"/>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7955" y="2435917"/>
            <a:ext cx="1170820" cy="2743200"/>
          </a:xfrm>
          <a:prstGeom prst="rect">
            <a:avLst/>
          </a:prstGeom>
        </p:spPr>
      </p:pic>
    </p:spTree>
    <p:extLst>
      <p:ext uri="{BB962C8B-B14F-4D97-AF65-F5344CB8AC3E}">
        <p14:creationId xmlns:p14="http://schemas.microsoft.com/office/powerpoint/2010/main" val="2493994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023" y="808196"/>
            <a:ext cx="6916577" cy="5299472"/>
          </a:xfrm>
          <a:prstGeom prst="rect">
            <a:avLst/>
          </a:prstGeom>
        </p:spPr>
      </p:pic>
      <p:pic>
        <p:nvPicPr>
          <p:cNvPr id="35" name="Picture 34"/>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018470" y="780888"/>
            <a:ext cx="2540955" cy="2354553"/>
          </a:xfrm>
          <a:prstGeom prst="rect">
            <a:avLst/>
          </a:prstGeom>
          <a:ln w="12700">
            <a:solidFill>
              <a:schemeClr val="tx1"/>
            </a:solidFill>
          </a:ln>
        </p:spPr>
      </p:pic>
      <p:sp>
        <p:nvSpPr>
          <p:cNvPr id="12" name="Title 1"/>
          <p:cNvSpPr txBox="1">
            <a:spLocks/>
          </p:cNvSpPr>
          <p:nvPr/>
        </p:nvSpPr>
        <p:spPr>
          <a:xfrm>
            <a:off x="304801" y="152400"/>
            <a:ext cx="8610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mtClean="0">
                <a:latin typeface="Bradley Hand ITC" panose="03070402050302030203" pitchFamily="66" charset="0"/>
              </a:rPr>
              <a:t>Los Adaes</a:t>
            </a:r>
            <a:endParaRPr lang="en-US" b="1" dirty="0">
              <a:latin typeface="Bradley Hand ITC" panose="03070402050302030203" pitchFamily="66" charset="0"/>
            </a:endParaRPr>
          </a:p>
        </p:txBody>
      </p:sp>
      <p:sp>
        <p:nvSpPr>
          <p:cNvPr id="13" name="TextBox 12"/>
          <p:cNvSpPr txBox="1"/>
          <p:nvPr/>
        </p:nvSpPr>
        <p:spPr>
          <a:xfrm>
            <a:off x="457200" y="6107668"/>
            <a:ext cx="8229600"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Map of North America, 1757</a:t>
            </a:r>
            <a:endParaRPr lang="en-US" dirty="0">
              <a:latin typeface="Times New Roman" panose="02020603050405020304" pitchFamily="18" charset="0"/>
              <a:cs typeface="Times New Roman" panose="02020603050405020304" pitchFamily="18" charset="0"/>
            </a:endParaRPr>
          </a:p>
        </p:txBody>
      </p:sp>
      <p:sp>
        <p:nvSpPr>
          <p:cNvPr id="2" name="TextBox 1"/>
          <p:cNvSpPr txBox="1"/>
          <p:nvPr/>
        </p:nvSpPr>
        <p:spPr>
          <a:xfrm rot="16200000">
            <a:off x="-1384376" y="4257840"/>
            <a:ext cx="3613490"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New Spain 1757, Courtesy of Library of Congress g3300 ar007601</a:t>
            </a:r>
            <a:endParaRPr lang="en-US" sz="1000" dirty="0">
              <a:latin typeface="Times New Roman" panose="02020603050405020304" pitchFamily="18" charset="0"/>
              <a:cs typeface="Times New Roman" panose="02020603050405020304" pitchFamily="18" charset="0"/>
            </a:endParaRPr>
          </a:p>
        </p:txBody>
      </p:sp>
      <p:cxnSp>
        <p:nvCxnSpPr>
          <p:cNvPr id="14" name="Straight Connector 13"/>
          <p:cNvCxnSpPr/>
          <p:nvPr/>
        </p:nvCxnSpPr>
        <p:spPr>
          <a:xfrm flipH="1">
            <a:off x="4735485" y="771269"/>
            <a:ext cx="1271900" cy="24231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724400" y="3135441"/>
            <a:ext cx="1286148" cy="9861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733800" y="3209356"/>
            <a:ext cx="990600" cy="91386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514600" y="4890700"/>
            <a:ext cx="986167" cy="276999"/>
          </a:xfrm>
          <a:prstGeom prst="rect">
            <a:avLst/>
          </a:prstGeom>
          <a:noFill/>
        </p:spPr>
        <p:txBody>
          <a:bodyPr wrap="none" rtlCol="0">
            <a:spAutoFit/>
          </a:bodyPr>
          <a:lstStyle/>
          <a:p>
            <a:r>
              <a:rPr lang="en-US" sz="1200" b="1" dirty="0" smtClean="0">
                <a:solidFill>
                  <a:srgbClr val="FF0000"/>
                </a:solidFill>
                <a:latin typeface="Times New Roman" panose="02020603050405020304" pitchFamily="18" charset="0"/>
                <a:cs typeface="Times New Roman" panose="02020603050405020304" pitchFamily="18" charset="0"/>
              </a:rPr>
              <a:t>Mexico City</a:t>
            </a:r>
            <a:endParaRPr lang="en-US" sz="1200" b="1" dirty="0">
              <a:solidFill>
                <a:srgbClr val="FF0000"/>
              </a:solidFill>
              <a:latin typeface="Times New Roman" panose="02020603050405020304" pitchFamily="18" charset="0"/>
              <a:cs typeface="Times New Roman" panose="02020603050405020304" pitchFamily="18" charset="0"/>
            </a:endParaRPr>
          </a:p>
        </p:txBody>
      </p:sp>
      <p:cxnSp>
        <p:nvCxnSpPr>
          <p:cNvPr id="49" name="Straight Arrow Connector 48"/>
          <p:cNvCxnSpPr/>
          <p:nvPr/>
        </p:nvCxnSpPr>
        <p:spPr>
          <a:xfrm flipV="1">
            <a:off x="2971800" y="4648200"/>
            <a:ext cx="484632" cy="2425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84809" y="1918473"/>
            <a:ext cx="854273" cy="276999"/>
          </a:xfrm>
          <a:prstGeom prst="rect">
            <a:avLst/>
          </a:prstGeom>
          <a:solidFill>
            <a:srgbClr val="E4DAB6"/>
          </a:solidFill>
        </p:spPr>
        <p:txBody>
          <a:bodyPr wrap="none" rtlCol="0">
            <a:spAutoFit/>
          </a:bodyPr>
          <a:lstStyle/>
          <a:p>
            <a:r>
              <a:rPr lang="en-US" sz="1200" b="1" dirty="0" smtClean="0">
                <a:solidFill>
                  <a:srgbClr val="FF0000"/>
                </a:solidFill>
                <a:latin typeface="Times New Roman" panose="02020603050405020304" pitchFamily="18" charset="0"/>
                <a:cs typeface="Times New Roman" panose="02020603050405020304" pitchFamily="18" charset="0"/>
              </a:rPr>
              <a:t>Los Adaes</a:t>
            </a:r>
            <a:endParaRPr lang="en-US" sz="12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035153" y="1102013"/>
            <a:ext cx="1031051" cy="276999"/>
          </a:xfrm>
          <a:prstGeom prst="rect">
            <a:avLst/>
          </a:prstGeom>
          <a:solidFill>
            <a:schemeClr val="bg2">
              <a:lumMod val="75000"/>
            </a:schemeClr>
          </a:solidFill>
        </p:spPr>
        <p:txBody>
          <a:bodyPr wrap="none" rtlCol="0">
            <a:spAutoFit/>
          </a:bodyPr>
          <a:lstStyle/>
          <a:p>
            <a:r>
              <a:rPr lang="en-US" sz="1200" b="1" dirty="0" smtClean="0">
                <a:solidFill>
                  <a:srgbClr val="FF0000"/>
                </a:solidFill>
                <a:latin typeface="Times New Roman" panose="02020603050405020304" pitchFamily="18" charset="0"/>
                <a:cs typeface="Times New Roman" panose="02020603050405020304" pitchFamily="18" charset="0"/>
              </a:rPr>
              <a:t>Natchitoches</a:t>
            </a:r>
            <a:endParaRPr lang="en-US" sz="1200" b="1" dirty="0">
              <a:solidFill>
                <a:srgbClr val="FF0000"/>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6705600" y="1839112"/>
            <a:ext cx="293902" cy="16042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7128277" y="1291266"/>
            <a:ext cx="201167" cy="3810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851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7200" y="6107668"/>
            <a:ext cx="8229600"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Timeline of events from A.D. 1400 to A.D. 1803</a:t>
            </a:r>
            <a:endParaRPr lang="en-US" dirty="0">
              <a:latin typeface="Times New Roman" panose="02020603050405020304" pitchFamily="18" charset="0"/>
              <a:cs typeface="Times New Roman" panose="02020603050405020304" pitchFamily="18" charset="0"/>
            </a:endParaRPr>
          </a:p>
        </p:txBody>
      </p:sp>
      <p:sp>
        <p:nvSpPr>
          <p:cNvPr id="35" name="Title 1"/>
          <p:cNvSpPr>
            <a:spLocks noGrp="1"/>
          </p:cNvSpPr>
          <p:nvPr>
            <p:ph type="ctrTitle"/>
          </p:nvPr>
        </p:nvSpPr>
        <p:spPr>
          <a:xfrm>
            <a:off x="304801" y="152400"/>
            <a:ext cx="8610600" cy="838200"/>
          </a:xfrm>
        </p:spPr>
        <p:txBody>
          <a:bodyPr/>
          <a:lstStyle/>
          <a:p>
            <a:r>
              <a:rPr lang="en-US" b="1" dirty="0" smtClean="0">
                <a:latin typeface="Bradley Hand ITC" panose="03070402050302030203" pitchFamily="66" charset="0"/>
              </a:rPr>
              <a:t>Los Adaes</a:t>
            </a:r>
            <a:endParaRPr lang="en-US" b="1" dirty="0">
              <a:latin typeface="Bradley Hand ITC" panose="03070402050302030203" pitchFamily="66" charset="0"/>
            </a:endParaRPr>
          </a:p>
        </p:txBody>
      </p:sp>
      <p:sp>
        <p:nvSpPr>
          <p:cNvPr id="43" name="Rectangle 4"/>
          <p:cNvSpPr>
            <a:spLocks noChangeArrowheads="1"/>
          </p:cNvSpPr>
          <p:nvPr/>
        </p:nvSpPr>
        <p:spPr bwMode="auto">
          <a:xfrm>
            <a:off x="914397" y="3222408"/>
            <a:ext cx="7337857" cy="435191"/>
          </a:xfrm>
          <a:prstGeom prst="rect">
            <a:avLst/>
          </a:prstGeom>
          <a:solidFill>
            <a:srgbClr val="CC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44" name="Table 43"/>
          <p:cNvGraphicFramePr>
            <a:graphicFrameLocks noGrp="1"/>
          </p:cNvGraphicFramePr>
          <p:nvPr>
            <p:extLst>
              <p:ext uri="{D42A27DB-BD31-4B8C-83A1-F6EECF244321}">
                <p14:modId xmlns:p14="http://schemas.microsoft.com/office/powerpoint/2010/main" val="3389402380"/>
              </p:ext>
            </p:extLst>
          </p:nvPr>
        </p:nvGraphicFramePr>
        <p:xfrm>
          <a:off x="1089657" y="3330789"/>
          <a:ext cx="6987541" cy="250611"/>
        </p:xfrm>
        <a:graphic>
          <a:graphicData uri="http://schemas.openxmlformats.org/drawingml/2006/table">
            <a:tbl>
              <a:tblPr>
                <a:tableStyleId>{5C22544A-7EE6-4342-B048-85BDC9FD1C3A}</a:tableStyleId>
              </a:tblPr>
              <a:tblGrid>
                <a:gridCol w="1348743"/>
                <a:gridCol w="1447800"/>
                <a:gridCol w="1371600"/>
                <a:gridCol w="1447800"/>
                <a:gridCol w="1371598"/>
              </a:tblGrid>
              <a:tr h="250611">
                <a:tc>
                  <a:txBody>
                    <a:bodyPr/>
                    <a:lstStyle/>
                    <a:p>
                      <a:pPr marL="0" marR="0">
                        <a:spcBef>
                          <a:spcPts val="0"/>
                        </a:spcBef>
                        <a:spcAft>
                          <a:spcPts val="0"/>
                        </a:spcAft>
                      </a:pPr>
                      <a:r>
                        <a:rPr lang="en-US" sz="1000" b="1" dirty="0" smtClean="0">
                          <a:effectLst/>
                          <a:latin typeface="Times New Roman" panose="02020603050405020304" pitchFamily="18" charset="0"/>
                          <a:ea typeface="+mn-ea"/>
                          <a:cs typeface="Times New Roman" panose="02020603050405020304" pitchFamily="18" charset="0"/>
                        </a:rPr>
                        <a:t>A.D.</a:t>
                      </a:r>
                      <a:r>
                        <a:rPr lang="en-US" sz="1000" b="1" baseline="0" dirty="0" smtClean="0">
                          <a:effectLst/>
                          <a:latin typeface="Times New Roman" panose="02020603050405020304" pitchFamily="18" charset="0"/>
                          <a:ea typeface="+mn-ea"/>
                          <a:cs typeface="Times New Roman" panose="02020603050405020304" pitchFamily="18" charset="0"/>
                        </a:rPr>
                        <a:t> 1400</a:t>
                      </a:r>
                      <a:endParaRPr lang="en-US" sz="10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00" b="1" dirty="0" smtClean="0">
                          <a:effectLst/>
                          <a:latin typeface="Times New Roman" panose="02020603050405020304" pitchFamily="18" charset="0"/>
                          <a:ea typeface="+mn-ea"/>
                          <a:cs typeface="Times New Roman" panose="02020603050405020304" pitchFamily="18" charset="0"/>
                        </a:rPr>
                        <a:t>A.D.</a:t>
                      </a:r>
                      <a:r>
                        <a:rPr lang="en-US" sz="1000" b="1" baseline="0" dirty="0" smtClean="0">
                          <a:effectLst/>
                          <a:latin typeface="Times New Roman" panose="02020603050405020304" pitchFamily="18" charset="0"/>
                          <a:ea typeface="+mn-ea"/>
                          <a:cs typeface="Times New Roman" panose="02020603050405020304" pitchFamily="18" charset="0"/>
                        </a:rPr>
                        <a:t> 1500</a:t>
                      </a:r>
                      <a:endParaRPr lang="en-US" sz="10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00" b="1" dirty="0" smtClean="0">
                          <a:effectLst/>
                          <a:latin typeface="Times New Roman" panose="02020603050405020304" pitchFamily="18" charset="0"/>
                          <a:ea typeface="+mn-ea"/>
                          <a:cs typeface="Times New Roman" panose="02020603050405020304" pitchFamily="18" charset="0"/>
                        </a:rPr>
                        <a:t>A.D.</a:t>
                      </a:r>
                      <a:r>
                        <a:rPr lang="en-US" sz="1000" b="1" baseline="0" dirty="0" smtClean="0">
                          <a:effectLst/>
                          <a:latin typeface="Times New Roman" panose="02020603050405020304" pitchFamily="18" charset="0"/>
                          <a:ea typeface="+mn-ea"/>
                          <a:cs typeface="Times New Roman" panose="02020603050405020304" pitchFamily="18" charset="0"/>
                        </a:rPr>
                        <a:t> 1600</a:t>
                      </a:r>
                      <a:endParaRPr lang="en-US" sz="10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00" b="1" dirty="0" smtClean="0">
                          <a:effectLst/>
                          <a:latin typeface="Times New Roman" panose="02020603050405020304" pitchFamily="18" charset="0"/>
                          <a:cs typeface="Times New Roman" panose="02020603050405020304" pitchFamily="18" charset="0"/>
                        </a:rPr>
                        <a:t>A.D. 1700</a:t>
                      </a:r>
                      <a:endParaRPr lang="en-US" sz="10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000" b="1" dirty="0" smtClean="0">
                          <a:effectLst/>
                          <a:latin typeface="Times New Roman" panose="02020603050405020304" pitchFamily="18" charset="0"/>
                          <a:ea typeface="Times New Roman"/>
                          <a:cs typeface="Times New Roman" panose="02020603050405020304" pitchFamily="18" charset="0"/>
                        </a:rPr>
                        <a:t>A.D. 1800</a:t>
                      </a:r>
                      <a:endParaRPr lang="en-US" sz="1000" b="1"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bl>
          </a:graphicData>
        </a:graphic>
      </p:graphicFrame>
      <p:cxnSp>
        <p:nvCxnSpPr>
          <p:cNvPr id="45" name="Elbow Connector 44"/>
          <p:cNvCxnSpPr/>
          <p:nvPr/>
        </p:nvCxnSpPr>
        <p:spPr>
          <a:xfrm rot="5400000">
            <a:off x="4631890" y="2676757"/>
            <a:ext cx="863689" cy="31194"/>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419600" y="1741592"/>
            <a:ext cx="1257074" cy="553998"/>
          </a:xfrm>
          <a:prstGeom prst="rect">
            <a:avLst/>
          </a:prstGeom>
          <a:noFill/>
        </p:spPr>
        <p:txBody>
          <a:bodyPr wrap="none" rtlCol="0">
            <a:spAutoFit/>
          </a:bodyPr>
          <a:lstStyle/>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LaSalle claims</a:t>
            </a:r>
          </a:p>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Louisiana</a:t>
            </a:r>
            <a:r>
              <a:rPr lang="en-US" altLang="en-US" sz="1000" dirty="0">
                <a:latin typeface="Times New Roman" panose="02020603050405020304" pitchFamily="18" charset="0"/>
                <a:cs typeface="Times New Roman" panose="02020603050405020304" pitchFamily="18" charset="0"/>
              </a:rPr>
              <a:t> </a:t>
            </a:r>
            <a:r>
              <a:rPr lang="en-US" altLang="en-US" sz="1000" dirty="0" smtClean="0">
                <a:latin typeface="Times New Roman" panose="02020603050405020304" pitchFamily="18" charset="0"/>
                <a:cs typeface="Times New Roman" panose="02020603050405020304" pitchFamily="18" charset="0"/>
              </a:rPr>
              <a:t>for France</a:t>
            </a:r>
            <a:endParaRPr lang="en-US" altLang="en-US" sz="1000" dirty="0">
              <a:latin typeface="Times New Roman" panose="02020603050405020304" pitchFamily="18" charset="0"/>
              <a:cs typeface="Times New Roman" panose="02020603050405020304" pitchFamily="18" charset="0"/>
            </a:endParaRPr>
          </a:p>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A.D. 1682</a:t>
            </a:r>
            <a:endParaRPr lang="en-US" altLang="en-US" sz="1000" dirty="0">
              <a:latin typeface="Times New Roman" panose="02020603050405020304" pitchFamily="18" charset="0"/>
              <a:cs typeface="Times New Roman" panose="02020603050405020304" pitchFamily="18" charset="0"/>
            </a:endParaRPr>
          </a:p>
        </p:txBody>
      </p:sp>
      <p:cxnSp>
        <p:nvCxnSpPr>
          <p:cNvPr id="47" name="Elbow Connector 46"/>
          <p:cNvCxnSpPr/>
          <p:nvPr/>
        </p:nvCxnSpPr>
        <p:spPr>
          <a:xfrm rot="5400000">
            <a:off x="4996656" y="2285940"/>
            <a:ext cx="1352489" cy="324029"/>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648200" y="1371600"/>
            <a:ext cx="2310248" cy="400110"/>
          </a:xfrm>
          <a:prstGeom prst="rect">
            <a:avLst/>
          </a:prstGeom>
          <a:noFill/>
        </p:spPr>
        <p:txBody>
          <a:bodyPr wrap="none" rtlCol="0">
            <a:spAutoFit/>
          </a:bodyPr>
          <a:lstStyle/>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St. Denis founds Natchitoches</a:t>
            </a:r>
            <a:r>
              <a:rPr lang="en-US" altLang="en-US" sz="1000" dirty="0">
                <a:latin typeface="Times New Roman" panose="02020603050405020304" pitchFamily="18" charset="0"/>
                <a:cs typeface="Times New Roman" panose="02020603050405020304" pitchFamily="18" charset="0"/>
              </a:rPr>
              <a:t> </a:t>
            </a:r>
            <a:r>
              <a:rPr lang="en-US" altLang="en-US" sz="1000" dirty="0" smtClean="0">
                <a:latin typeface="Times New Roman" panose="02020603050405020304" pitchFamily="18" charset="0"/>
                <a:cs typeface="Times New Roman" panose="02020603050405020304" pitchFamily="18" charset="0"/>
              </a:rPr>
              <a:t>A.D. 1714</a:t>
            </a:r>
          </a:p>
          <a:p>
            <a:pPr lvl="0" algn="ctr" fontAlgn="base">
              <a:spcBef>
                <a:spcPct val="0"/>
              </a:spcBef>
              <a:spcAft>
                <a:spcPct val="0"/>
              </a:spcAft>
            </a:pPr>
            <a:r>
              <a:rPr lang="en-US" altLang="en-US" sz="1000" dirty="0" smtClean="0">
                <a:solidFill>
                  <a:srgbClr val="FF0000"/>
                </a:solidFill>
                <a:latin typeface="Times New Roman" panose="02020603050405020304" pitchFamily="18" charset="0"/>
                <a:cs typeface="Times New Roman" panose="02020603050405020304" pitchFamily="18" charset="0"/>
              </a:rPr>
              <a:t>Los Adaes is built A.D. 1721</a:t>
            </a:r>
          </a:p>
        </p:txBody>
      </p:sp>
      <p:cxnSp>
        <p:nvCxnSpPr>
          <p:cNvPr id="49" name="Elbow Connector 48"/>
          <p:cNvCxnSpPr>
            <a:stCxn id="50" idx="0"/>
          </p:cNvCxnSpPr>
          <p:nvPr/>
        </p:nvCxnSpPr>
        <p:spPr>
          <a:xfrm rot="5400000" flipH="1" flipV="1">
            <a:off x="1615268" y="4041417"/>
            <a:ext cx="969993" cy="354779"/>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407349" y="4703802"/>
            <a:ext cx="1031051" cy="553998"/>
          </a:xfrm>
          <a:prstGeom prst="rect">
            <a:avLst/>
          </a:prstGeom>
          <a:noFill/>
        </p:spPr>
        <p:txBody>
          <a:bodyPr wrap="none" rtlCol="0">
            <a:spAutoFit/>
          </a:bodyPr>
          <a:lstStyle/>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Columbus in the</a:t>
            </a:r>
          </a:p>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New World</a:t>
            </a:r>
          </a:p>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A.D. 1492</a:t>
            </a:r>
            <a:endParaRPr lang="en-US" altLang="en-US" sz="1000" dirty="0">
              <a:latin typeface="Times New Roman" panose="02020603050405020304" pitchFamily="18" charset="0"/>
              <a:cs typeface="Times New Roman" panose="02020603050405020304" pitchFamily="18" charset="0"/>
            </a:endParaRPr>
          </a:p>
        </p:txBody>
      </p:sp>
      <p:cxnSp>
        <p:nvCxnSpPr>
          <p:cNvPr id="51" name="Elbow Connector 50"/>
          <p:cNvCxnSpPr/>
          <p:nvPr/>
        </p:nvCxnSpPr>
        <p:spPr>
          <a:xfrm rot="5400000" flipH="1" flipV="1">
            <a:off x="5960203" y="3945799"/>
            <a:ext cx="588998" cy="165004"/>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638800" y="4267200"/>
            <a:ext cx="1293944" cy="400110"/>
          </a:xfrm>
          <a:prstGeom prst="rect">
            <a:avLst/>
          </a:prstGeom>
          <a:noFill/>
        </p:spPr>
        <p:txBody>
          <a:bodyPr wrap="none" rtlCol="0">
            <a:spAutoFit/>
          </a:bodyPr>
          <a:lstStyle/>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American Revolution</a:t>
            </a:r>
          </a:p>
          <a:p>
            <a:pPr lvl="0" algn="ctr" fontAlgn="base">
              <a:spcBef>
                <a:spcPct val="0"/>
              </a:spcBef>
              <a:spcAft>
                <a:spcPct val="0"/>
              </a:spcAft>
            </a:pPr>
            <a:r>
              <a:rPr lang="en-US" altLang="en-US" sz="1000" dirty="0">
                <a:latin typeface="Times New Roman" panose="02020603050405020304" pitchFamily="18" charset="0"/>
                <a:cs typeface="Times New Roman" panose="02020603050405020304" pitchFamily="18" charset="0"/>
              </a:rPr>
              <a:t>b</a:t>
            </a:r>
            <a:r>
              <a:rPr lang="en-US" altLang="en-US" sz="1000" dirty="0" smtClean="0">
                <a:latin typeface="Times New Roman" panose="02020603050405020304" pitchFamily="18" charset="0"/>
                <a:cs typeface="Times New Roman" panose="02020603050405020304" pitchFamily="18" charset="0"/>
              </a:rPr>
              <a:t>egins A.D. 1775</a:t>
            </a:r>
            <a:endParaRPr lang="en-US" altLang="en-US" sz="1000" dirty="0">
              <a:latin typeface="Times New Roman" panose="02020603050405020304" pitchFamily="18" charset="0"/>
              <a:cs typeface="Times New Roman" panose="02020603050405020304" pitchFamily="18" charset="0"/>
            </a:endParaRPr>
          </a:p>
        </p:txBody>
      </p:sp>
      <p:cxnSp>
        <p:nvCxnSpPr>
          <p:cNvPr id="55" name="Elbow Connector 54"/>
          <p:cNvCxnSpPr/>
          <p:nvPr/>
        </p:nvCxnSpPr>
        <p:spPr>
          <a:xfrm rot="16200000" flipH="1">
            <a:off x="2664868" y="2799124"/>
            <a:ext cx="508599" cy="141553"/>
          </a:xfrm>
          <a:prstGeom prst="bent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286000" y="1942795"/>
            <a:ext cx="1146468" cy="553998"/>
          </a:xfrm>
          <a:prstGeom prst="rect">
            <a:avLst/>
          </a:prstGeom>
          <a:noFill/>
        </p:spPr>
        <p:txBody>
          <a:bodyPr wrap="none" rtlCol="0">
            <a:spAutoFit/>
          </a:bodyPr>
          <a:lstStyle/>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de Soto expedition</a:t>
            </a:r>
          </a:p>
          <a:p>
            <a:pPr lvl="0" algn="ctr" fontAlgn="base">
              <a:spcBef>
                <a:spcPct val="0"/>
              </a:spcBef>
              <a:spcAft>
                <a:spcPct val="0"/>
              </a:spcAft>
            </a:pPr>
            <a:r>
              <a:rPr lang="en-US" altLang="en-US" sz="1000" dirty="0">
                <a:latin typeface="Times New Roman" panose="02020603050405020304" pitchFamily="18" charset="0"/>
                <a:cs typeface="Times New Roman" panose="02020603050405020304" pitchFamily="18" charset="0"/>
              </a:rPr>
              <a:t>i</a:t>
            </a:r>
            <a:r>
              <a:rPr lang="en-US" altLang="en-US" sz="1000" dirty="0" smtClean="0">
                <a:latin typeface="Times New Roman" panose="02020603050405020304" pitchFamily="18" charset="0"/>
                <a:cs typeface="Times New Roman" panose="02020603050405020304" pitchFamily="18" charset="0"/>
              </a:rPr>
              <a:t>n Louisiana</a:t>
            </a:r>
          </a:p>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A.D. 1542</a:t>
            </a:r>
            <a:endParaRPr lang="en-US" altLang="en-US" sz="1000" dirty="0">
              <a:latin typeface="Times New Roman" panose="02020603050405020304" pitchFamily="18" charset="0"/>
              <a:cs typeface="Times New Roman" panose="02020603050405020304" pitchFamily="18" charset="0"/>
            </a:endParaRPr>
          </a:p>
        </p:txBody>
      </p:sp>
      <p:cxnSp>
        <p:nvCxnSpPr>
          <p:cNvPr id="57" name="Elbow Connector 56"/>
          <p:cNvCxnSpPr/>
          <p:nvPr/>
        </p:nvCxnSpPr>
        <p:spPr>
          <a:xfrm rot="16200000" flipV="1">
            <a:off x="2477666" y="3896920"/>
            <a:ext cx="657251" cy="331019"/>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432469" y="4419600"/>
            <a:ext cx="1072731" cy="553998"/>
          </a:xfrm>
          <a:prstGeom prst="rect">
            <a:avLst/>
          </a:prstGeom>
          <a:noFill/>
        </p:spPr>
        <p:txBody>
          <a:bodyPr wrap="none" rtlCol="0">
            <a:spAutoFit/>
          </a:bodyPr>
          <a:lstStyle/>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Ponce de Leon</a:t>
            </a:r>
          </a:p>
          <a:p>
            <a:pPr lvl="0" algn="ctr" fontAlgn="base">
              <a:spcBef>
                <a:spcPct val="0"/>
              </a:spcBef>
              <a:spcAft>
                <a:spcPct val="0"/>
              </a:spcAft>
            </a:pPr>
            <a:r>
              <a:rPr lang="en-US" altLang="en-US" sz="1000" dirty="0">
                <a:latin typeface="Times New Roman" panose="02020603050405020304" pitchFamily="18" charset="0"/>
                <a:cs typeface="Times New Roman" panose="02020603050405020304" pitchFamily="18" charset="0"/>
              </a:rPr>
              <a:t>d</a:t>
            </a:r>
            <a:r>
              <a:rPr lang="en-US" altLang="en-US" sz="1000" dirty="0" smtClean="0">
                <a:latin typeface="Times New Roman" panose="02020603050405020304" pitchFamily="18" charset="0"/>
                <a:cs typeface="Times New Roman" panose="02020603050405020304" pitchFamily="18" charset="0"/>
              </a:rPr>
              <a:t>iscovers Florida</a:t>
            </a:r>
          </a:p>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A.D. 1513</a:t>
            </a:r>
            <a:endParaRPr lang="en-US" altLang="en-US" sz="1000" dirty="0">
              <a:latin typeface="Times New Roman" panose="02020603050405020304" pitchFamily="18" charset="0"/>
              <a:cs typeface="Times New Roman" panose="02020603050405020304" pitchFamily="18" charset="0"/>
            </a:endParaRPr>
          </a:p>
        </p:txBody>
      </p:sp>
      <p:cxnSp>
        <p:nvCxnSpPr>
          <p:cNvPr id="59" name="Elbow Connector 58"/>
          <p:cNvCxnSpPr/>
          <p:nvPr/>
        </p:nvCxnSpPr>
        <p:spPr>
          <a:xfrm rot="5400000" flipH="1" flipV="1">
            <a:off x="830602" y="3887610"/>
            <a:ext cx="485001" cy="177387"/>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81000" y="4191000"/>
            <a:ext cx="1188147" cy="553998"/>
          </a:xfrm>
          <a:prstGeom prst="rect">
            <a:avLst/>
          </a:prstGeom>
          <a:noFill/>
        </p:spPr>
        <p:txBody>
          <a:bodyPr wrap="none" rtlCol="0">
            <a:spAutoFit/>
          </a:bodyPr>
          <a:lstStyle/>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Renaissance Period</a:t>
            </a:r>
            <a:endParaRPr lang="en-US" altLang="en-US" sz="1000" dirty="0">
              <a:latin typeface="Times New Roman" panose="02020603050405020304" pitchFamily="18" charset="0"/>
              <a:cs typeface="Times New Roman" panose="02020603050405020304" pitchFamily="18" charset="0"/>
            </a:endParaRPr>
          </a:p>
          <a:p>
            <a:pPr lvl="0" algn="ctr" fontAlgn="base">
              <a:spcBef>
                <a:spcPct val="0"/>
              </a:spcBef>
              <a:spcAft>
                <a:spcPct val="0"/>
              </a:spcAft>
            </a:pPr>
            <a:r>
              <a:rPr lang="en-US" altLang="en-US" sz="1000" dirty="0">
                <a:latin typeface="Times New Roman" panose="02020603050405020304" pitchFamily="18" charset="0"/>
                <a:cs typeface="Times New Roman" panose="02020603050405020304" pitchFamily="18" charset="0"/>
              </a:rPr>
              <a:t>b</a:t>
            </a:r>
            <a:r>
              <a:rPr lang="en-US" altLang="en-US" sz="1000" dirty="0" smtClean="0">
                <a:latin typeface="Times New Roman" panose="02020603050405020304" pitchFamily="18" charset="0"/>
                <a:cs typeface="Times New Roman" panose="02020603050405020304" pitchFamily="18" charset="0"/>
              </a:rPr>
              <a:t>egins in Italy</a:t>
            </a:r>
          </a:p>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A.D. 1400</a:t>
            </a:r>
            <a:endParaRPr lang="en-US" altLang="en-US" sz="1000" dirty="0">
              <a:latin typeface="Times New Roman" panose="02020603050405020304" pitchFamily="18" charset="0"/>
              <a:cs typeface="Times New Roman" panose="02020603050405020304" pitchFamily="18" charset="0"/>
            </a:endParaRPr>
          </a:p>
        </p:txBody>
      </p:sp>
      <p:cxnSp>
        <p:nvCxnSpPr>
          <p:cNvPr id="61" name="Elbow Connector 60"/>
          <p:cNvCxnSpPr>
            <a:stCxn id="62" idx="0"/>
          </p:cNvCxnSpPr>
          <p:nvPr/>
        </p:nvCxnSpPr>
        <p:spPr>
          <a:xfrm rot="16200000" flipV="1">
            <a:off x="4893350" y="4087954"/>
            <a:ext cx="969999" cy="261698"/>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846196" y="4703802"/>
            <a:ext cx="1326004" cy="553998"/>
          </a:xfrm>
          <a:prstGeom prst="rect">
            <a:avLst/>
          </a:prstGeom>
          <a:noFill/>
        </p:spPr>
        <p:txBody>
          <a:bodyPr wrap="none" rtlCol="0">
            <a:spAutoFit/>
          </a:bodyPr>
          <a:lstStyle/>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Age of Enlightenment</a:t>
            </a:r>
          </a:p>
          <a:p>
            <a:pPr lvl="0" algn="ctr" fontAlgn="base">
              <a:spcBef>
                <a:spcPct val="0"/>
              </a:spcBef>
              <a:spcAft>
                <a:spcPct val="0"/>
              </a:spcAft>
            </a:pPr>
            <a:r>
              <a:rPr lang="en-US" altLang="en-US" sz="1000" dirty="0">
                <a:latin typeface="Times New Roman" panose="02020603050405020304" pitchFamily="18" charset="0"/>
                <a:cs typeface="Times New Roman" panose="02020603050405020304" pitchFamily="18" charset="0"/>
              </a:rPr>
              <a:t>b</a:t>
            </a:r>
            <a:r>
              <a:rPr lang="en-US" altLang="en-US" sz="1000" dirty="0" smtClean="0">
                <a:latin typeface="Times New Roman" panose="02020603050405020304" pitchFamily="18" charset="0"/>
                <a:cs typeface="Times New Roman" panose="02020603050405020304" pitchFamily="18" charset="0"/>
              </a:rPr>
              <a:t>egins in Europe</a:t>
            </a:r>
          </a:p>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A.D. 1700</a:t>
            </a:r>
            <a:endParaRPr lang="en-US" altLang="en-US" sz="1000" dirty="0">
              <a:latin typeface="Times New Roman" panose="02020603050405020304" pitchFamily="18" charset="0"/>
              <a:cs typeface="Times New Roman" panose="02020603050405020304" pitchFamily="18" charset="0"/>
            </a:endParaRPr>
          </a:p>
        </p:txBody>
      </p:sp>
      <p:cxnSp>
        <p:nvCxnSpPr>
          <p:cNvPr id="63" name="Elbow Connector 62"/>
          <p:cNvCxnSpPr/>
          <p:nvPr/>
        </p:nvCxnSpPr>
        <p:spPr>
          <a:xfrm rot="16200000" flipV="1">
            <a:off x="3744577" y="3876374"/>
            <a:ext cx="588991" cy="303861"/>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3522686" y="4322800"/>
            <a:ext cx="1277914" cy="553998"/>
          </a:xfrm>
          <a:prstGeom prst="rect">
            <a:avLst/>
          </a:prstGeom>
          <a:noFill/>
        </p:spPr>
        <p:txBody>
          <a:bodyPr wrap="none" rtlCol="0">
            <a:spAutoFit/>
          </a:bodyPr>
          <a:lstStyle/>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Scientific Revolution</a:t>
            </a:r>
          </a:p>
          <a:p>
            <a:pPr lvl="0" algn="ctr" fontAlgn="base">
              <a:spcBef>
                <a:spcPct val="0"/>
              </a:spcBef>
              <a:spcAft>
                <a:spcPct val="0"/>
              </a:spcAft>
            </a:pPr>
            <a:r>
              <a:rPr lang="en-US" altLang="en-US" sz="1000" dirty="0">
                <a:latin typeface="Times New Roman" panose="02020603050405020304" pitchFamily="18" charset="0"/>
                <a:cs typeface="Times New Roman" panose="02020603050405020304" pitchFamily="18" charset="0"/>
              </a:rPr>
              <a:t>b</a:t>
            </a:r>
            <a:r>
              <a:rPr lang="en-US" altLang="en-US" sz="1000" dirty="0" smtClean="0">
                <a:latin typeface="Times New Roman" panose="02020603050405020304" pitchFamily="18" charset="0"/>
                <a:cs typeface="Times New Roman" panose="02020603050405020304" pitchFamily="18" charset="0"/>
              </a:rPr>
              <a:t>egins in Europe</a:t>
            </a:r>
          </a:p>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A.D. 1600</a:t>
            </a:r>
            <a:endParaRPr lang="en-US" altLang="en-US" sz="1000" dirty="0">
              <a:latin typeface="Times New Roman" panose="02020603050405020304" pitchFamily="18" charset="0"/>
              <a:cs typeface="Times New Roman" panose="02020603050405020304" pitchFamily="18" charset="0"/>
            </a:endParaRPr>
          </a:p>
        </p:txBody>
      </p:sp>
      <p:sp>
        <p:nvSpPr>
          <p:cNvPr id="65" name="Left Brace 64"/>
          <p:cNvSpPr/>
          <p:nvPr/>
        </p:nvSpPr>
        <p:spPr>
          <a:xfrm rot="5400000">
            <a:off x="1610496" y="2351647"/>
            <a:ext cx="307131" cy="1282002"/>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TextBox 65"/>
          <p:cNvSpPr txBox="1"/>
          <p:nvPr/>
        </p:nvSpPr>
        <p:spPr>
          <a:xfrm>
            <a:off x="820567" y="2419290"/>
            <a:ext cx="1850186" cy="400110"/>
          </a:xfrm>
          <a:prstGeom prst="rect">
            <a:avLst/>
          </a:prstGeom>
          <a:noFill/>
        </p:spPr>
        <p:txBody>
          <a:bodyPr wrap="none" rtlCol="0">
            <a:spAutoFit/>
          </a:bodyPr>
          <a:lstStyle/>
          <a:p>
            <a:pPr lvl="0" algn="ctr" fontAlgn="base">
              <a:spcBef>
                <a:spcPct val="0"/>
              </a:spcBef>
              <a:spcAft>
                <a:spcPct val="0"/>
              </a:spcAft>
            </a:pPr>
            <a:r>
              <a:rPr lang="en-US" altLang="en-US" sz="1000" b="1" dirty="0" smtClean="0">
                <a:solidFill>
                  <a:schemeClr val="tx2"/>
                </a:solidFill>
                <a:latin typeface="Times New Roman" panose="02020603050405020304" pitchFamily="18" charset="0"/>
                <a:cs typeface="Times New Roman" panose="02020603050405020304" pitchFamily="18" charset="0"/>
              </a:rPr>
              <a:t>Pre-European Contact </a:t>
            </a:r>
            <a:r>
              <a:rPr lang="en-US" altLang="en-US" sz="1000" b="1" dirty="0">
                <a:solidFill>
                  <a:schemeClr val="tx2"/>
                </a:solidFill>
                <a:latin typeface="Times New Roman" panose="02020603050405020304" pitchFamily="18" charset="0"/>
                <a:cs typeface="Times New Roman" panose="02020603050405020304" pitchFamily="18" charset="0"/>
              </a:rPr>
              <a:t>P</a:t>
            </a:r>
            <a:r>
              <a:rPr lang="en-US" altLang="en-US" sz="1000" b="1" dirty="0" smtClean="0">
                <a:solidFill>
                  <a:schemeClr val="tx2"/>
                </a:solidFill>
                <a:latin typeface="Times New Roman" panose="02020603050405020304" pitchFamily="18" charset="0"/>
                <a:cs typeface="Times New Roman" panose="02020603050405020304" pitchFamily="18" charset="0"/>
              </a:rPr>
              <a:t>eriod </a:t>
            </a:r>
          </a:p>
          <a:p>
            <a:pPr lvl="0" algn="ctr" fontAlgn="base">
              <a:spcBef>
                <a:spcPct val="0"/>
              </a:spcBef>
              <a:spcAft>
                <a:spcPct val="0"/>
              </a:spcAft>
            </a:pPr>
            <a:r>
              <a:rPr lang="en-US" altLang="en-US" sz="1000" b="1" dirty="0" smtClean="0">
                <a:solidFill>
                  <a:schemeClr val="tx2"/>
                </a:solidFill>
                <a:latin typeface="Times New Roman" panose="02020603050405020304" pitchFamily="18" charset="0"/>
                <a:cs typeface="Times New Roman" panose="02020603050405020304" pitchFamily="18" charset="0"/>
              </a:rPr>
              <a:t>A.D. 1400-1500</a:t>
            </a:r>
            <a:endParaRPr lang="en-US" altLang="en-US" sz="1000" b="1" dirty="0">
              <a:solidFill>
                <a:schemeClr val="tx2"/>
              </a:solidFill>
              <a:latin typeface="Times New Roman" panose="02020603050405020304" pitchFamily="18" charset="0"/>
              <a:cs typeface="Times New Roman" panose="02020603050405020304" pitchFamily="18" charset="0"/>
            </a:endParaRPr>
          </a:p>
        </p:txBody>
      </p:sp>
      <p:sp>
        <p:nvSpPr>
          <p:cNvPr id="67" name="Left Brace 66"/>
          <p:cNvSpPr/>
          <p:nvPr/>
        </p:nvSpPr>
        <p:spPr>
          <a:xfrm rot="5400000">
            <a:off x="4423091" y="834709"/>
            <a:ext cx="326814" cy="4296195"/>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TextBox 67"/>
          <p:cNvSpPr txBox="1"/>
          <p:nvPr/>
        </p:nvSpPr>
        <p:spPr>
          <a:xfrm>
            <a:off x="3962400" y="2438400"/>
            <a:ext cx="1055097" cy="400110"/>
          </a:xfrm>
          <a:prstGeom prst="rect">
            <a:avLst/>
          </a:prstGeom>
          <a:noFill/>
        </p:spPr>
        <p:txBody>
          <a:bodyPr wrap="none" rtlCol="0">
            <a:spAutoFit/>
          </a:bodyPr>
          <a:lstStyle/>
          <a:p>
            <a:pPr lvl="0" algn="ctr" fontAlgn="base">
              <a:spcBef>
                <a:spcPct val="0"/>
              </a:spcBef>
              <a:spcAft>
                <a:spcPct val="0"/>
              </a:spcAft>
            </a:pPr>
            <a:r>
              <a:rPr lang="en-US" altLang="en-US" sz="1000" b="1" dirty="0" smtClean="0">
                <a:solidFill>
                  <a:schemeClr val="tx2"/>
                </a:solidFill>
                <a:latin typeface="Times New Roman" panose="02020603050405020304" pitchFamily="18" charset="0"/>
                <a:cs typeface="Times New Roman" panose="02020603050405020304" pitchFamily="18" charset="0"/>
              </a:rPr>
              <a:t>Colonial Period</a:t>
            </a:r>
          </a:p>
          <a:p>
            <a:pPr lvl="0" algn="ctr" fontAlgn="base">
              <a:spcBef>
                <a:spcPct val="0"/>
              </a:spcBef>
              <a:spcAft>
                <a:spcPct val="0"/>
              </a:spcAft>
            </a:pPr>
            <a:r>
              <a:rPr lang="en-US" altLang="en-US" sz="1000" b="1" dirty="0" smtClean="0">
                <a:solidFill>
                  <a:schemeClr val="tx2"/>
                </a:solidFill>
                <a:latin typeface="Times New Roman" panose="02020603050405020304" pitchFamily="18" charset="0"/>
                <a:cs typeface="Times New Roman" panose="02020603050405020304" pitchFamily="18" charset="0"/>
              </a:rPr>
              <a:t>A.D. 1500 </a:t>
            </a:r>
            <a:r>
              <a:rPr lang="en-US" altLang="en-US" sz="1000" b="1" dirty="0">
                <a:solidFill>
                  <a:schemeClr val="tx2"/>
                </a:solidFill>
                <a:latin typeface="Times New Roman" panose="02020603050405020304" pitchFamily="18" charset="0"/>
                <a:cs typeface="Times New Roman" panose="02020603050405020304" pitchFamily="18" charset="0"/>
              </a:rPr>
              <a:t>-</a:t>
            </a:r>
            <a:r>
              <a:rPr lang="en-US" altLang="en-US" sz="1000" b="1" dirty="0" smtClean="0">
                <a:solidFill>
                  <a:schemeClr val="tx2"/>
                </a:solidFill>
                <a:latin typeface="Times New Roman" panose="02020603050405020304" pitchFamily="18" charset="0"/>
                <a:cs typeface="Times New Roman" panose="02020603050405020304" pitchFamily="18" charset="0"/>
              </a:rPr>
              <a:t>1803</a:t>
            </a:r>
            <a:endParaRPr lang="en-US" altLang="en-US" sz="1000" b="1" dirty="0">
              <a:solidFill>
                <a:schemeClr val="tx2"/>
              </a:solidFill>
              <a:latin typeface="Times New Roman" panose="02020603050405020304" pitchFamily="18" charset="0"/>
              <a:cs typeface="Times New Roman" panose="02020603050405020304" pitchFamily="18" charset="0"/>
            </a:endParaRPr>
          </a:p>
        </p:txBody>
      </p:sp>
      <p:cxnSp>
        <p:nvCxnSpPr>
          <p:cNvPr id="69" name="Elbow Connector 68"/>
          <p:cNvCxnSpPr/>
          <p:nvPr/>
        </p:nvCxnSpPr>
        <p:spPr>
          <a:xfrm rot="5400000">
            <a:off x="6710601" y="2367200"/>
            <a:ext cx="904404" cy="609597"/>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6895505" y="1766564"/>
            <a:ext cx="1188147" cy="400110"/>
          </a:xfrm>
          <a:prstGeom prst="rect">
            <a:avLst/>
          </a:prstGeom>
          <a:noFill/>
        </p:spPr>
        <p:txBody>
          <a:bodyPr wrap="none" rtlCol="0">
            <a:spAutoFit/>
          </a:bodyPr>
          <a:lstStyle/>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Louisiana Purchase</a:t>
            </a:r>
            <a:endParaRPr lang="en-US" altLang="en-US" sz="1000" dirty="0">
              <a:latin typeface="Times New Roman" panose="02020603050405020304" pitchFamily="18" charset="0"/>
              <a:cs typeface="Times New Roman" panose="02020603050405020304" pitchFamily="18" charset="0"/>
            </a:endParaRPr>
          </a:p>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A.D. 1803</a:t>
            </a:r>
          </a:p>
        </p:txBody>
      </p:sp>
      <p:cxnSp>
        <p:nvCxnSpPr>
          <p:cNvPr id="71" name="Elbow Connector 70"/>
          <p:cNvCxnSpPr/>
          <p:nvPr/>
        </p:nvCxnSpPr>
        <p:spPr>
          <a:xfrm rot="16200000" flipV="1">
            <a:off x="6411102" y="3799702"/>
            <a:ext cx="970001" cy="838199"/>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6751081" y="4742150"/>
            <a:ext cx="1173719" cy="553998"/>
          </a:xfrm>
          <a:prstGeom prst="rect">
            <a:avLst/>
          </a:prstGeom>
          <a:noFill/>
        </p:spPr>
        <p:txBody>
          <a:bodyPr wrap="none" rtlCol="0">
            <a:spAutoFit/>
          </a:bodyPr>
          <a:lstStyle/>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Treaty of Paris</a:t>
            </a:r>
          </a:p>
          <a:p>
            <a:pPr lvl="0" algn="ctr" fontAlgn="base">
              <a:spcBef>
                <a:spcPct val="0"/>
              </a:spcBef>
              <a:spcAft>
                <a:spcPct val="0"/>
              </a:spcAft>
            </a:pPr>
            <a:r>
              <a:rPr lang="en-US" altLang="en-US" sz="1000" dirty="0" smtClean="0">
                <a:latin typeface="Times New Roman" panose="02020603050405020304" pitchFamily="18" charset="0"/>
                <a:cs typeface="Times New Roman" panose="02020603050405020304" pitchFamily="18" charset="0"/>
              </a:rPr>
              <a:t>Revolutionary War</a:t>
            </a:r>
          </a:p>
          <a:p>
            <a:pPr lvl="0" algn="ctr" fontAlgn="base">
              <a:spcBef>
                <a:spcPct val="0"/>
              </a:spcBef>
              <a:spcAft>
                <a:spcPct val="0"/>
              </a:spcAft>
            </a:pPr>
            <a:r>
              <a:rPr lang="en-US" altLang="en-US" sz="1000" dirty="0">
                <a:latin typeface="Times New Roman" panose="02020603050405020304" pitchFamily="18" charset="0"/>
                <a:cs typeface="Times New Roman" panose="02020603050405020304" pitchFamily="18" charset="0"/>
              </a:rPr>
              <a:t>e</a:t>
            </a:r>
            <a:r>
              <a:rPr lang="en-US" altLang="en-US" sz="1000" dirty="0" smtClean="0">
                <a:latin typeface="Times New Roman" panose="02020603050405020304" pitchFamily="18" charset="0"/>
                <a:cs typeface="Times New Roman" panose="02020603050405020304" pitchFamily="18" charset="0"/>
              </a:rPr>
              <a:t>nds A.D. 1784</a:t>
            </a:r>
            <a:endParaRPr lang="en-US" alt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652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ctrTitle"/>
          </p:nvPr>
        </p:nvSpPr>
        <p:spPr>
          <a:xfrm>
            <a:off x="304801" y="152400"/>
            <a:ext cx="8610600" cy="838200"/>
          </a:xfrm>
        </p:spPr>
        <p:txBody>
          <a:bodyPr/>
          <a:lstStyle/>
          <a:p>
            <a:r>
              <a:rPr lang="en-US" b="1" dirty="0" smtClean="0">
                <a:latin typeface="Bradley Hand ITC" panose="03070402050302030203" pitchFamily="66" charset="0"/>
              </a:rPr>
              <a:t>Los Adaes</a:t>
            </a:r>
            <a:endParaRPr lang="en-US" b="1" dirty="0">
              <a:latin typeface="Bradley Hand ITC" panose="03070402050302030203" pitchFamily="66" charset="0"/>
            </a:endParaRPr>
          </a:p>
        </p:txBody>
      </p:sp>
      <p:sp>
        <p:nvSpPr>
          <p:cNvPr id="13" name="TextBox 12"/>
          <p:cNvSpPr txBox="1"/>
          <p:nvPr/>
        </p:nvSpPr>
        <p:spPr>
          <a:xfrm>
            <a:off x="6833755" y="1249501"/>
            <a:ext cx="2057400" cy="3170099"/>
          </a:xfrm>
          <a:prstGeom prst="rect">
            <a:avLst/>
          </a:prstGeom>
          <a:noFill/>
        </p:spPr>
        <p:txBody>
          <a:bodyPr wrap="square" rtlCol="0">
            <a:spAutoFit/>
          </a:bodyPr>
          <a:lstStyle/>
          <a:p>
            <a:pPr algn="ctr"/>
            <a:r>
              <a:rPr lang="en-US" sz="20000" b="1" dirty="0" smtClean="0">
                <a:latin typeface="Times New Roman" panose="02020603050405020304" pitchFamily="18" charset="0"/>
                <a:cs typeface="Times New Roman" panose="02020603050405020304" pitchFamily="18" charset="0"/>
              </a:rPr>
              <a:t>?</a:t>
            </a:r>
            <a:endParaRPr lang="en-US" sz="200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971800" y="1828800"/>
            <a:ext cx="3953326" cy="2554545"/>
          </a:xfrm>
          <a:prstGeom prst="rect">
            <a:avLst/>
          </a:prstGeom>
          <a:noFill/>
        </p:spPr>
        <p:txBody>
          <a:bodyPr wrap="none" rtlCol="0">
            <a:spAutoFit/>
          </a:bodyPr>
          <a:lstStyle/>
          <a:p>
            <a:pPr marL="457200" indent="-457200">
              <a:buFont typeface="Wingdings" panose="05000000000000000000" pitchFamily="2" charset="2"/>
              <a:buChar char="Ø"/>
            </a:pPr>
            <a:r>
              <a:rPr lang="en-US" sz="3200" dirty="0" smtClean="0">
                <a:latin typeface="Times New Roman" panose="02020603050405020304" pitchFamily="18" charset="0"/>
                <a:cs typeface="Times New Roman" panose="02020603050405020304" pitchFamily="18" charset="0"/>
              </a:rPr>
              <a:t>Historical Records</a:t>
            </a:r>
          </a:p>
          <a:p>
            <a:endParaRPr lang="en-US" sz="3200"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3200" dirty="0" smtClean="0">
                <a:latin typeface="Times New Roman" panose="02020603050405020304" pitchFamily="18" charset="0"/>
                <a:cs typeface="Times New Roman" panose="02020603050405020304" pitchFamily="18" charset="0"/>
              </a:rPr>
              <a:t>Artifacts</a:t>
            </a:r>
          </a:p>
          <a:p>
            <a:endParaRPr lang="en-US" sz="3200"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3200" dirty="0" smtClean="0">
                <a:latin typeface="Times New Roman" panose="02020603050405020304" pitchFamily="18" charset="0"/>
                <a:cs typeface="Times New Roman" panose="02020603050405020304" pitchFamily="18" charset="0"/>
              </a:rPr>
              <a:t>What do they tell us</a:t>
            </a: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00" y="4191000"/>
            <a:ext cx="3048264" cy="2591025"/>
          </a:xfrm>
          <a:prstGeom prst="rect">
            <a:avLst/>
          </a:prstGeom>
        </p:spPr>
      </p:pic>
    </p:spTree>
    <p:extLst>
      <p:ext uri="{BB962C8B-B14F-4D97-AF65-F5344CB8AC3E}">
        <p14:creationId xmlns:p14="http://schemas.microsoft.com/office/powerpoint/2010/main" val="3057205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88768" y="6107668"/>
            <a:ext cx="6988432"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Los Adaes site drawn on aerial photograph</a:t>
            </a:r>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rot="16200000">
            <a:off x="5710900" y="3807832"/>
            <a:ext cx="4353450" cy="246221"/>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A</a:t>
            </a:r>
            <a:r>
              <a:rPr lang="en-US" sz="1000" dirty="0" smtClean="0">
                <a:latin typeface="Times New Roman" panose="02020603050405020304" pitchFamily="18" charset="0"/>
                <a:cs typeface="Times New Roman" panose="02020603050405020304" pitchFamily="18" charset="0"/>
              </a:rPr>
              <a:t>erial photograph by Tommy Hailey; illustration by </a:t>
            </a:r>
            <a:r>
              <a:rPr lang="en-US" sz="1000" dirty="0">
                <a:latin typeface="Times New Roman" panose="02020603050405020304" pitchFamily="18" charset="0"/>
                <a:cs typeface="Times New Roman" panose="02020603050405020304" pitchFamily="18" charset="0"/>
              </a:rPr>
              <a:t>Sergio </a:t>
            </a:r>
            <a:r>
              <a:rPr lang="en-US" sz="1000" dirty="0" err="1">
                <a:latin typeface="Times New Roman" panose="02020603050405020304" pitchFamily="18" charset="0"/>
                <a:cs typeface="Times New Roman" panose="02020603050405020304" pitchFamily="18" charset="0"/>
              </a:rPr>
              <a:t>Palleroni</a:t>
            </a:r>
            <a:endParaRPr lang="en-US" sz="1000" dirty="0">
              <a:latin typeface="Times New Roman" panose="02020603050405020304" pitchFamily="18" charset="0"/>
              <a:cs typeface="Times New Roman" panose="02020603050405020304" pitchFamily="18" charset="0"/>
            </a:endParaRPr>
          </a:p>
        </p:txBody>
      </p:sp>
      <p:sp>
        <p:nvSpPr>
          <p:cNvPr id="10" name="Title 1"/>
          <p:cNvSpPr>
            <a:spLocks noGrp="1"/>
          </p:cNvSpPr>
          <p:nvPr>
            <p:ph type="ctrTitle"/>
          </p:nvPr>
        </p:nvSpPr>
        <p:spPr>
          <a:xfrm>
            <a:off x="304801" y="152400"/>
            <a:ext cx="8610600" cy="838200"/>
          </a:xfrm>
        </p:spPr>
        <p:txBody>
          <a:bodyPr/>
          <a:lstStyle/>
          <a:p>
            <a:r>
              <a:rPr lang="en-US" b="1" dirty="0" smtClean="0">
                <a:latin typeface="Bradley Hand ITC" panose="03070402050302030203" pitchFamily="66" charset="0"/>
              </a:rPr>
              <a:t>Los Adaes</a:t>
            </a:r>
            <a:endParaRPr lang="en-US" b="1" dirty="0">
              <a:latin typeface="Bradley Hand ITC" panose="03070402050302030203" pitchFamily="66"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1634" y="1056033"/>
            <a:ext cx="6362700" cy="4933950"/>
          </a:xfrm>
          <a:prstGeom prst="rect">
            <a:avLst/>
          </a:prstGeom>
          <a:ln w="3175">
            <a:solidFill>
              <a:schemeClr val="tx1"/>
            </a:solidFill>
          </a:ln>
        </p:spPr>
      </p:pic>
    </p:spTree>
    <p:extLst>
      <p:ext uri="{BB962C8B-B14F-4D97-AF65-F5344CB8AC3E}">
        <p14:creationId xmlns:p14="http://schemas.microsoft.com/office/powerpoint/2010/main" val="1154944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0484" y="990600"/>
            <a:ext cx="6679279" cy="4949699"/>
          </a:xfrm>
          <a:prstGeom prst="rect">
            <a:avLst/>
          </a:prstGeom>
          <a:ln>
            <a:solidFill>
              <a:schemeClr val="tx1"/>
            </a:solidFill>
          </a:ln>
        </p:spPr>
      </p:pic>
      <p:sp>
        <p:nvSpPr>
          <p:cNvPr id="13" name="TextBox 12"/>
          <p:cNvSpPr txBox="1"/>
          <p:nvPr/>
        </p:nvSpPr>
        <p:spPr>
          <a:xfrm>
            <a:off x="1611184" y="6107668"/>
            <a:ext cx="5897880"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Architectural plan of fort at Los Adaes</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rot="16200000">
            <a:off x="5534961" y="3380439"/>
            <a:ext cx="5025900" cy="246221"/>
          </a:xfrm>
          <a:prstGeom prst="rect">
            <a:avLst/>
          </a:prstGeom>
          <a:noFill/>
        </p:spPr>
        <p:txBody>
          <a:bodyPr wrap="square" rtlCol="0">
            <a:spAutoFit/>
          </a:bodyPr>
          <a:lstStyle/>
          <a:p>
            <a:r>
              <a:rPr lang="en-US" sz="1000" dirty="0" smtClean="0">
                <a:latin typeface="Times New Roman" panose="02020603050405020304" pitchFamily="18" charset="0"/>
                <a:cs typeface="Times New Roman" panose="02020603050405020304" pitchFamily="18" charset="0"/>
              </a:rPr>
              <a:t>Photograph by Paco Link; Benson Latin American Collection, University of Texas at Austin</a:t>
            </a:r>
            <a:endParaRPr lang="en-US" sz="1000" dirty="0">
              <a:latin typeface="Times New Roman" panose="02020603050405020304" pitchFamily="18" charset="0"/>
              <a:cs typeface="Times New Roman" panose="02020603050405020304" pitchFamily="18" charset="0"/>
            </a:endParaRPr>
          </a:p>
        </p:txBody>
      </p:sp>
      <p:sp>
        <p:nvSpPr>
          <p:cNvPr id="9" name="Title 1"/>
          <p:cNvSpPr>
            <a:spLocks noGrp="1"/>
          </p:cNvSpPr>
          <p:nvPr>
            <p:ph type="ctrTitle"/>
          </p:nvPr>
        </p:nvSpPr>
        <p:spPr>
          <a:xfrm>
            <a:off x="304801" y="152400"/>
            <a:ext cx="8610600" cy="838200"/>
          </a:xfrm>
        </p:spPr>
        <p:txBody>
          <a:bodyPr/>
          <a:lstStyle/>
          <a:p>
            <a:r>
              <a:rPr lang="en-US" b="1" dirty="0" smtClean="0">
                <a:latin typeface="Bradley Hand ITC" panose="03070402050302030203" pitchFamily="66" charset="0"/>
              </a:rPr>
              <a:t>Los Adaes</a:t>
            </a:r>
            <a:endParaRPr lang="en-US" b="1" dirty="0">
              <a:latin typeface="Bradley Hand ITC" panose="03070402050302030203" pitchFamily="66" charset="0"/>
            </a:endParaRPr>
          </a:p>
        </p:txBody>
      </p:sp>
    </p:spTree>
    <p:extLst>
      <p:ext uri="{BB962C8B-B14F-4D97-AF65-F5344CB8AC3E}">
        <p14:creationId xmlns:p14="http://schemas.microsoft.com/office/powerpoint/2010/main" val="2632139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097579" y="1012136"/>
            <a:ext cx="6918502" cy="4931464"/>
            <a:chOff x="1600200" y="1676400"/>
            <a:chExt cx="5772779" cy="411480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05536" y="1676400"/>
              <a:ext cx="5667443" cy="4114800"/>
            </a:xfrm>
            <a:prstGeom prst="rect">
              <a:avLst/>
            </a:prstGeom>
            <a:ln>
              <a:solidFill>
                <a:schemeClr val="tx1"/>
              </a:solidFill>
            </a:ln>
          </p:spPr>
        </p:pic>
        <p:sp>
          <p:nvSpPr>
            <p:cNvPr id="7" name="TextBox 6"/>
            <p:cNvSpPr txBox="1"/>
            <p:nvPr/>
          </p:nvSpPr>
          <p:spPr>
            <a:xfrm>
              <a:off x="1600200" y="3350568"/>
              <a:ext cx="1104790" cy="230832"/>
            </a:xfrm>
            <a:prstGeom prst="rect">
              <a:avLst/>
            </a:prstGeom>
            <a:noFill/>
          </p:spPr>
          <p:txBody>
            <a:bodyPr wrap="none" rtlCol="0">
              <a:spAutoFit/>
            </a:bodyPr>
            <a:lstStyle/>
            <a:p>
              <a:r>
                <a:rPr lang="en-US" sz="900" b="1" dirty="0" smtClean="0">
                  <a:latin typeface="Times New Roman" panose="02020603050405020304" pitchFamily="18" charset="0"/>
                  <a:cs typeface="Times New Roman" panose="02020603050405020304" pitchFamily="18" charset="0"/>
                </a:rPr>
                <a:t>Officers’ Barracks</a:t>
              </a:r>
              <a:endParaRPr lang="en-US" sz="9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538046" y="4351039"/>
              <a:ext cx="1104790" cy="230832"/>
            </a:xfrm>
            <a:prstGeom prst="rect">
              <a:avLst/>
            </a:prstGeom>
            <a:noFill/>
          </p:spPr>
          <p:txBody>
            <a:bodyPr wrap="none" rtlCol="0">
              <a:spAutoFit/>
            </a:bodyPr>
            <a:lstStyle/>
            <a:p>
              <a:r>
                <a:rPr lang="en-US" sz="900" b="1" dirty="0" smtClean="0">
                  <a:latin typeface="Times New Roman" panose="02020603050405020304" pitchFamily="18" charset="0"/>
                  <a:cs typeface="Times New Roman" panose="02020603050405020304" pitchFamily="18" charset="0"/>
                </a:rPr>
                <a:t>Soldiers’ Barracks</a:t>
              </a:r>
              <a:endParaRPr lang="en-US" sz="9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3762163" y="4601289"/>
              <a:ext cx="809837" cy="369332"/>
            </a:xfrm>
            <a:prstGeom prst="rect">
              <a:avLst/>
            </a:prstGeom>
            <a:noFill/>
          </p:spPr>
          <p:txBody>
            <a:bodyPr wrap="none" rtlCol="0">
              <a:spAutoFit/>
            </a:bodyPr>
            <a:lstStyle/>
            <a:p>
              <a:pPr algn="ctr"/>
              <a:r>
                <a:rPr lang="en-US" sz="900" b="1" dirty="0" smtClean="0">
                  <a:latin typeface="Times New Roman" panose="02020603050405020304" pitchFamily="18" charset="0"/>
                  <a:cs typeface="Times New Roman" panose="02020603050405020304" pitchFamily="18" charset="0"/>
                </a:rPr>
                <a:t>Gun Powder</a:t>
              </a:r>
            </a:p>
            <a:p>
              <a:pPr algn="ctr"/>
              <a:r>
                <a:rPr lang="en-US" sz="900" b="1" dirty="0" smtClean="0">
                  <a:latin typeface="Times New Roman" panose="02020603050405020304" pitchFamily="18" charset="0"/>
                  <a:cs typeface="Times New Roman" panose="02020603050405020304" pitchFamily="18" charset="0"/>
                </a:rPr>
                <a:t>House</a:t>
              </a:r>
              <a:endParaRPr lang="en-US" sz="9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4759398" y="4441157"/>
              <a:ext cx="1104790" cy="230832"/>
            </a:xfrm>
            <a:prstGeom prst="rect">
              <a:avLst/>
            </a:prstGeom>
            <a:noFill/>
          </p:spPr>
          <p:txBody>
            <a:bodyPr wrap="none" rtlCol="0">
              <a:spAutoFit/>
            </a:bodyPr>
            <a:lstStyle/>
            <a:p>
              <a:r>
                <a:rPr lang="en-US" sz="900" b="1" dirty="0" smtClean="0">
                  <a:latin typeface="Times New Roman" panose="02020603050405020304" pitchFamily="18" charset="0"/>
                  <a:cs typeface="Times New Roman" panose="02020603050405020304" pitchFamily="18" charset="0"/>
                </a:rPr>
                <a:t>Soldiers’ Barracks</a:t>
              </a:r>
              <a:endParaRPr lang="en-US" sz="900" b="1"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4778634" y="2717812"/>
              <a:ext cx="1085554" cy="230832"/>
            </a:xfrm>
            <a:prstGeom prst="rect">
              <a:avLst/>
            </a:prstGeom>
            <a:noFill/>
          </p:spPr>
          <p:txBody>
            <a:bodyPr wrap="none" rtlCol="0">
              <a:spAutoFit/>
            </a:bodyPr>
            <a:lstStyle/>
            <a:p>
              <a:r>
                <a:rPr lang="en-US" sz="900" b="1" dirty="0" smtClean="0">
                  <a:latin typeface="Times New Roman" panose="02020603050405020304" pitchFamily="18" charset="0"/>
                  <a:cs typeface="Times New Roman" panose="02020603050405020304" pitchFamily="18" charset="0"/>
                </a:rPr>
                <a:t>Governor’s House</a:t>
              </a:r>
              <a:endParaRPr lang="en-US" sz="900"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3733800" y="2485292"/>
              <a:ext cx="537327" cy="230832"/>
            </a:xfrm>
            <a:prstGeom prst="rect">
              <a:avLst/>
            </a:prstGeom>
            <a:noFill/>
          </p:spPr>
          <p:txBody>
            <a:bodyPr wrap="none" rtlCol="0">
              <a:spAutoFit/>
            </a:bodyPr>
            <a:lstStyle/>
            <a:p>
              <a:r>
                <a:rPr lang="en-US" sz="900" b="1" dirty="0" smtClean="0">
                  <a:latin typeface="Times New Roman" panose="02020603050405020304" pitchFamily="18" charset="0"/>
                  <a:cs typeface="Times New Roman" panose="02020603050405020304" pitchFamily="18" charset="0"/>
                </a:rPr>
                <a:t>Chapel</a:t>
              </a:r>
              <a:endParaRPr lang="en-US" sz="900" b="1"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2668031" y="2627784"/>
              <a:ext cx="848309" cy="230832"/>
            </a:xfrm>
            <a:prstGeom prst="rect">
              <a:avLst/>
            </a:prstGeom>
            <a:noFill/>
          </p:spPr>
          <p:txBody>
            <a:bodyPr wrap="none" rtlCol="0">
              <a:spAutoFit/>
            </a:bodyPr>
            <a:lstStyle/>
            <a:p>
              <a:r>
                <a:rPr lang="en-US" sz="900" b="1" dirty="0" smtClean="0">
                  <a:latin typeface="Times New Roman" panose="02020603050405020304" pitchFamily="18" charset="0"/>
                  <a:cs typeface="Times New Roman" panose="02020603050405020304" pitchFamily="18" charset="0"/>
                </a:rPr>
                <a:t>Guard House</a:t>
              </a:r>
              <a:endParaRPr lang="en-US" sz="900" b="1" dirty="0">
                <a:latin typeface="Times New Roman" panose="02020603050405020304" pitchFamily="18" charset="0"/>
                <a:cs typeface="Times New Roman" panose="02020603050405020304" pitchFamily="18" charset="0"/>
              </a:endParaRPr>
            </a:p>
          </p:txBody>
        </p:sp>
        <p:cxnSp>
          <p:nvCxnSpPr>
            <p:cNvPr id="9" name="Straight Arrow Connector 8"/>
            <p:cNvCxnSpPr/>
            <p:nvPr/>
          </p:nvCxnSpPr>
          <p:spPr>
            <a:xfrm>
              <a:off x="2613889" y="3507432"/>
              <a:ext cx="357911" cy="1154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092185" y="3810000"/>
              <a:ext cx="166571" cy="5410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244585" y="4038600"/>
              <a:ext cx="271755" cy="3124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114800" y="3733800"/>
              <a:ext cx="0" cy="84807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4759398" y="4080519"/>
              <a:ext cx="346002" cy="3606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5148189" y="3886200"/>
              <a:ext cx="163604" cy="5549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4932399" y="2938672"/>
              <a:ext cx="341633" cy="2617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19" idx="2"/>
            </p:cNvCxnSpPr>
            <p:nvPr/>
          </p:nvCxnSpPr>
          <p:spPr>
            <a:xfrm>
              <a:off x="4002464" y="2716124"/>
              <a:ext cx="0" cy="3710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3113628" y="2808897"/>
              <a:ext cx="266834" cy="3915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143370" y="1752600"/>
              <a:ext cx="486030" cy="230832"/>
            </a:xfrm>
            <a:prstGeom prst="rect">
              <a:avLst/>
            </a:prstGeom>
            <a:noFill/>
          </p:spPr>
          <p:txBody>
            <a:bodyPr wrap="none" rtlCol="0">
              <a:spAutoFit/>
            </a:bodyPr>
            <a:lstStyle/>
            <a:p>
              <a:r>
                <a:rPr lang="en-US" sz="900" b="1" dirty="0" smtClean="0">
                  <a:latin typeface="Times New Roman" panose="02020603050405020304" pitchFamily="18" charset="0"/>
                  <a:cs typeface="Times New Roman" panose="02020603050405020304" pitchFamily="18" charset="0"/>
                </a:rPr>
                <a:t>Crops</a:t>
              </a:r>
              <a:endParaRPr lang="en-US" sz="900" b="1" dirty="0">
                <a:latin typeface="Times New Roman" panose="02020603050405020304" pitchFamily="18" charset="0"/>
                <a:cs typeface="Times New Roman" panose="02020603050405020304" pitchFamily="18" charset="0"/>
              </a:endParaRPr>
            </a:p>
          </p:txBody>
        </p:sp>
        <p:cxnSp>
          <p:nvCxnSpPr>
            <p:cNvPr id="55" name="Straight Arrow Connector 54"/>
            <p:cNvCxnSpPr>
              <a:stCxn id="53" idx="2"/>
            </p:cNvCxnSpPr>
            <p:nvPr/>
          </p:nvCxnSpPr>
          <p:spPr>
            <a:xfrm flipH="1">
              <a:off x="5970739" y="1983432"/>
              <a:ext cx="415646" cy="3025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6493140" y="1983432"/>
              <a:ext cx="288660" cy="3025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1705536" y="6107668"/>
            <a:ext cx="5702589" cy="369332"/>
          </a:xfrm>
          <a:prstGeom prst="rect">
            <a:avLst/>
          </a:prstGeom>
          <a:noFill/>
        </p:spPr>
        <p:txBody>
          <a:bodyPr wrap="square" rtlCol="0">
            <a:spAutoFit/>
          </a:bodyPr>
          <a:lstStyle/>
          <a:p>
            <a:pPr algn="ctr"/>
            <a:r>
              <a:rPr lang="en-US" dirty="0" smtClean="0">
                <a:latin typeface="Times New Roman" panose="02020603050405020304" pitchFamily="18" charset="0"/>
                <a:cs typeface="Times New Roman" panose="02020603050405020304" pitchFamily="18" charset="0"/>
              </a:rPr>
              <a:t>What Los Adaes looked like while in use</a:t>
            </a:r>
            <a:endParaRPr lang="en-US" dirty="0">
              <a:latin typeface="Times New Roman" panose="02020603050405020304" pitchFamily="18" charset="0"/>
              <a:cs typeface="Times New Roman" panose="02020603050405020304" pitchFamily="18" charset="0"/>
            </a:endParaRPr>
          </a:p>
        </p:txBody>
      </p:sp>
      <p:sp>
        <p:nvSpPr>
          <p:cNvPr id="36" name="TextBox 35"/>
          <p:cNvSpPr txBox="1"/>
          <p:nvPr/>
        </p:nvSpPr>
        <p:spPr>
          <a:xfrm rot="16200000">
            <a:off x="7118086" y="4871148"/>
            <a:ext cx="2051082" cy="246221"/>
          </a:xfrm>
          <a:prstGeom prst="rect">
            <a:avLst/>
          </a:prstGeom>
          <a:noFill/>
        </p:spPr>
        <p:txBody>
          <a:bodyPr wrap="square" rtlCol="0">
            <a:spAutoFit/>
          </a:bodyPr>
          <a:lstStyle/>
          <a:p>
            <a:r>
              <a:rPr lang="en-US" sz="1000" dirty="0" smtClean="0">
                <a:latin typeface="Times New Roman" panose="02020603050405020304" pitchFamily="18" charset="0"/>
                <a:cs typeface="Times New Roman" panose="02020603050405020304" pitchFamily="18" charset="0"/>
              </a:rPr>
              <a:t>Illustration by Sergio </a:t>
            </a:r>
            <a:r>
              <a:rPr lang="en-US" sz="1000" dirty="0" err="1" smtClean="0">
                <a:latin typeface="Times New Roman" panose="02020603050405020304" pitchFamily="18" charset="0"/>
                <a:cs typeface="Times New Roman" panose="02020603050405020304" pitchFamily="18" charset="0"/>
              </a:rPr>
              <a:t>Palleroni</a:t>
            </a:r>
            <a:endParaRPr lang="en-US" sz="1000" dirty="0">
              <a:latin typeface="Times New Roman" panose="02020603050405020304" pitchFamily="18" charset="0"/>
              <a:cs typeface="Times New Roman" panose="02020603050405020304" pitchFamily="18" charset="0"/>
            </a:endParaRPr>
          </a:p>
        </p:txBody>
      </p:sp>
      <p:sp>
        <p:nvSpPr>
          <p:cNvPr id="27" name="Title 1"/>
          <p:cNvSpPr>
            <a:spLocks noGrp="1"/>
          </p:cNvSpPr>
          <p:nvPr>
            <p:ph type="ctrTitle"/>
          </p:nvPr>
        </p:nvSpPr>
        <p:spPr>
          <a:xfrm>
            <a:off x="304801" y="152400"/>
            <a:ext cx="8610600" cy="838200"/>
          </a:xfrm>
        </p:spPr>
        <p:txBody>
          <a:bodyPr/>
          <a:lstStyle/>
          <a:p>
            <a:r>
              <a:rPr lang="en-US" b="1" dirty="0" smtClean="0">
                <a:latin typeface="Bradley Hand ITC" panose="03070402050302030203" pitchFamily="66" charset="0"/>
              </a:rPr>
              <a:t>Los Adaes</a:t>
            </a:r>
            <a:endParaRPr lang="en-US" b="1" dirty="0">
              <a:latin typeface="Bradley Hand ITC" panose="03070402050302030203" pitchFamily="66" charset="0"/>
            </a:endParaRPr>
          </a:p>
        </p:txBody>
      </p:sp>
    </p:spTree>
    <p:extLst>
      <p:ext uri="{BB962C8B-B14F-4D97-AF65-F5344CB8AC3E}">
        <p14:creationId xmlns:p14="http://schemas.microsoft.com/office/powerpoint/2010/main" val="22894651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16111</TotalTime>
  <Words>4105</Words>
  <Application>Microsoft Office PowerPoint</Application>
  <PresentationFormat>On-screen Show (4:3)</PresentationFormat>
  <Paragraphs>474</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Aharoni</vt:lpstr>
      <vt:lpstr>Arial</vt:lpstr>
      <vt:lpstr>Bradley Hand ITC</vt:lpstr>
      <vt:lpstr>Calibri</vt:lpstr>
      <vt:lpstr>Matura MT Script Capitals</vt:lpstr>
      <vt:lpstr>Times New Roman</vt:lpstr>
      <vt:lpstr>Wingdings</vt:lpstr>
      <vt:lpstr>Office Theme</vt:lpstr>
      <vt:lpstr>Los Adaes 1721 to 1773</vt:lpstr>
      <vt:lpstr>Los Adaes</vt:lpstr>
      <vt:lpstr>PowerPoint Presentation</vt:lpstr>
      <vt:lpstr>PowerPoint Presentation</vt:lpstr>
      <vt:lpstr>Los Adaes</vt:lpstr>
      <vt:lpstr>Los Adaes</vt:lpstr>
      <vt:lpstr>Los Adaes</vt:lpstr>
      <vt:lpstr>Los Adaes</vt:lpstr>
      <vt:lpstr>Los Adaes</vt:lpstr>
      <vt:lpstr>Los Adaes</vt:lpstr>
      <vt:lpstr>Los Adaes</vt:lpstr>
      <vt:lpstr>Los Adaes</vt:lpstr>
      <vt:lpstr>Los Adaes</vt:lpstr>
      <vt:lpstr>Los Adaes</vt:lpstr>
      <vt:lpstr>Los Adaes</vt:lpstr>
      <vt:lpstr>Los Adaes</vt:lpstr>
      <vt:lpstr>Los Adaes</vt:lpstr>
      <vt:lpstr>Los Adaes</vt:lpstr>
      <vt:lpstr>Los Adaes</vt:lpstr>
      <vt:lpstr>Los Adaes</vt:lpstr>
      <vt:lpstr>Los Adaes</vt:lpstr>
      <vt:lpstr>Los Adaes</vt:lpstr>
      <vt:lpstr>Los Adaes</vt:lpstr>
      <vt:lpstr>Los Adaes</vt:lpstr>
      <vt:lpstr>Los Adaes</vt:lpstr>
      <vt:lpstr>Los Adaes</vt:lpstr>
      <vt:lpstr>Los Adaes</vt:lpstr>
      <vt:lpstr>Los Adaes</vt:lpstr>
      <vt:lpstr>Los Adaes 1721 to 1773</vt:lpstr>
    </vt:vector>
  </TitlesOfParts>
  <Company>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Marksville</dc:title>
  <dc:creator>Julie Doucet</dc:creator>
  <cp:lastModifiedBy>Nancy Hawkins</cp:lastModifiedBy>
  <cp:revision>930</cp:revision>
  <cp:lastPrinted>2016-12-21T19:37:36Z</cp:lastPrinted>
  <dcterms:created xsi:type="dcterms:W3CDTF">2014-09-25T18:11:25Z</dcterms:created>
  <dcterms:modified xsi:type="dcterms:W3CDTF">2016-12-21T19:39:20Z</dcterms:modified>
</cp:coreProperties>
</file>